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301" r:id="rId3"/>
    <p:sldId id="277" r:id="rId4"/>
    <p:sldId id="280" r:id="rId5"/>
    <p:sldId id="281" r:id="rId6"/>
    <p:sldId id="278" r:id="rId7"/>
    <p:sldId id="283" r:id="rId8"/>
    <p:sldId id="295" r:id="rId9"/>
    <p:sldId id="294" r:id="rId10"/>
    <p:sldId id="292" r:id="rId11"/>
    <p:sldId id="297" r:id="rId12"/>
    <p:sldId id="299" r:id="rId13"/>
    <p:sldId id="296" r:id="rId14"/>
    <p:sldId id="298" r:id="rId15"/>
    <p:sldId id="300" r:id="rId16"/>
    <p:sldId id="293" r:id="rId17"/>
    <p:sldId id="271" r:id="rId18"/>
    <p:sldId id="272" r:id="rId19"/>
    <p:sldId id="315" r:id="rId20"/>
    <p:sldId id="317" r:id="rId21"/>
    <p:sldId id="316" r:id="rId22"/>
    <p:sldId id="319" r:id="rId23"/>
    <p:sldId id="309" r:id="rId24"/>
    <p:sldId id="318" r:id="rId25"/>
    <p:sldId id="258" r:id="rId26"/>
    <p:sldId id="259" r:id="rId27"/>
    <p:sldId id="260" r:id="rId28"/>
    <p:sldId id="303" r:id="rId29"/>
    <p:sldId id="261" r:id="rId30"/>
    <p:sldId id="262" r:id="rId31"/>
    <p:sldId id="320" r:id="rId32"/>
    <p:sldId id="304" r:id="rId33"/>
    <p:sldId id="308" r:id="rId34"/>
    <p:sldId id="306" r:id="rId35"/>
    <p:sldId id="264" r:id="rId36"/>
    <p:sldId id="263" r:id="rId37"/>
    <p:sldId id="267" r:id="rId38"/>
    <p:sldId id="266" r:id="rId39"/>
    <p:sldId id="269" r:id="rId40"/>
    <p:sldId id="265" r:id="rId41"/>
    <p:sldId id="284" r:id="rId42"/>
    <p:sldId id="287" r:id="rId43"/>
    <p:sldId id="288" r:id="rId44"/>
    <p:sldId id="289" r:id="rId45"/>
    <p:sldId id="290" r:id="rId46"/>
    <p:sldId id="291" r:id="rId47"/>
    <p:sldId id="268" r:id="rId48"/>
    <p:sldId id="310" r:id="rId49"/>
    <p:sldId id="311" r:id="rId50"/>
    <p:sldId id="312" r:id="rId51"/>
    <p:sldId id="273" r:id="rId52"/>
    <p:sldId id="274" r:id="rId53"/>
    <p:sldId id="275" r:id="rId54"/>
    <p:sldId id="279" r:id="rId55"/>
    <p:sldId id="313" r:id="rId56"/>
    <p:sldId id="276" r:id="rId57"/>
    <p:sldId id="307" r:id="rId58"/>
    <p:sldId id="305" r:id="rId59"/>
    <p:sldId id="282" r:id="rId60"/>
    <p:sldId id="302" r:id="rId61"/>
    <p:sldId id="321" r:id="rId62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6F85"/>
    <a:srgbClr val="064E69"/>
    <a:srgbClr val="6793A3"/>
    <a:srgbClr val="34A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0E482B-7D65-4C7B-A3A6-1582CF9A735A}" v="1123" dt="2022-09-28T23:56:03.811"/>
    <p1510:client id="{0B4F7590-566A-4866-A342-31769CBB8420}" v="3" dt="2022-09-27T18:51:33.150"/>
    <p1510:client id="{127042A7-4605-9613-65E9-370AD87941F8}" v="50" dt="2022-09-28T16:12:15.123"/>
    <p1510:client id="{2B7CDFB5-E318-48B7-A8DC-6D1762B1BDF4}" v="3" dt="2022-09-27T21:31:12.553"/>
    <p1510:client id="{2E4CCA4F-D318-F02D-8196-EE124E38A5A7}" v="1" dt="2022-09-27T23:34:55.265"/>
    <p1510:client id="{3D48EE5D-93A5-7C01-FEC0-F328CAE38163}" v="4" dt="2022-09-27T22:35:18.838"/>
    <p1510:client id="{3FB20092-D6BA-EE81-BD1B-0BB6AE106137}" v="17" dt="2022-09-29T06:54:24.531"/>
    <p1510:client id="{439CA298-1A0B-6740-32D9-309F4BF7E97E}" v="447" dt="2022-09-27T22:17:59.127"/>
    <p1510:client id="{64C6B706-7A32-17F4-F4C8-F73EDB57F9BF}" v="83" dt="2022-09-27T09:30:50.263"/>
    <p1510:client id="{695BC7AC-00BD-4CD7-B07C-C9ACDA28E7C0}" v="205" dt="2022-09-28T16:55:36.203"/>
    <p1510:client id="{6A471767-A98E-444A-A36B-AC32FA4968B8}" v="31" dt="2022-09-24T23:00:40.809"/>
    <p1510:client id="{6CBA3AC5-8007-1435-EFD8-B19575D8BAB4}" v="63" dt="2022-09-27T08:04:48.434"/>
    <p1510:client id="{82B3CD59-2959-92D1-53AF-13E4D2694A53}" v="3" dt="2022-09-29T06:46:17.482"/>
    <p1510:client id="{A96B1609-923B-4DC4-BE6E-0850B2AA69A0}" v="497" dt="2022-09-28T22:43:11.189"/>
    <p1510:client id="{B2611264-550D-9C76-C4D3-87B52D13EF31}" v="36" dt="2022-09-28T22:08:51.448"/>
    <p1510:client id="{CB5CAA37-94A0-0845-D6E1-6680D1B6CFE3}" v="28" dt="2022-09-27T23:33:04.567"/>
    <p1510:client id="{D1818CFA-BCCD-F3C3-78AB-3FEA87A2FFE9}" v="381" dt="2022-09-29T06:45:41.744"/>
    <p1510:client id="{E45E5111-F811-5DF1-AE3E-A1D83E2993C8}" v="860" dt="2022-09-29T06:57:21.955"/>
    <p1510:client id="{F9C57AA9-5D52-4EA3-BCDE-1F1EFF9722F1}" v="502" dt="2022-09-24T14:13:17.181"/>
    <p1510:client id="{FF5D039B-0C67-4AC1-8D44-235724DFE916}" v="1" dt="2022-09-24T13:00:39.0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04CED3-E401-46E2-9EFD-24AFCCE1FE46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112562D-651F-4239-AA11-93C765B72BF0}">
      <dgm:prSet/>
      <dgm:spPr/>
      <dgm:t>
        <a:bodyPr/>
        <a:lstStyle/>
        <a:p>
          <a:r>
            <a:rPr lang="en-US"/>
            <a:t>Označiť default konštruktor ako privátny</a:t>
          </a:r>
        </a:p>
      </dgm:t>
    </dgm:pt>
    <dgm:pt modelId="{B3193081-0189-4B05-A7AC-2023FA1A223C}" type="parTrans" cxnId="{EB71BE06-B3EA-489B-B65C-65D21916F5BB}">
      <dgm:prSet/>
      <dgm:spPr/>
      <dgm:t>
        <a:bodyPr/>
        <a:lstStyle/>
        <a:p>
          <a:endParaRPr lang="en-US"/>
        </a:p>
      </dgm:t>
    </dgm:pt>
    <dgm:pt modelId="{5DFD29B1-F668-470A-A5FB-9D13DE5C860A}" type="sibTrans" cxnId="{EB71BE06-B3EA-489B-B65C-65D21916F5BB}">
      <dgm:prSet/>
      <dgm:spPr/>
      <dgm:t>
        <a:bodyPr/>
        <a:lstStyle/>
        <a:p>
          <a:endParaRPr lang="en-US"/>
        </a:p>
      </dgm:t>
    </dgm:pt>
    <dgm:pt modelId="{17F87E2C-8431-41E7-B2E8-0682CEEEE89E}">
      <dgm:prSet/>
      <dgm:spPr/>
      <dgm:t>
        <a:bodyPr/>
        <a:lstStyle/>
        <a:p>
          <a:r>
            <a:rPr lang="en-US"/>
            <a:t>Vytvoriť privátnu statickú premennú pre inštanciu singletonu</a:t>
          </a:r>
        </a:p>
      </dgm:t>
    </dgm:pt>
    <dgm:pt modelId="{75492866-88CA-4287-A1E6-E8B76980B29B}" type="parTrans" cxnId="{47E27EA9-4CA6-4FEF-9379-7894B0DFD6CA}">
      <dgm:prSet/>
      <dgm:spPr/>
      <dgm:t>
        <a:bodyPr/>
        <a:lstStyle/>
        <a:p>
          <a:endParaRPr lang="en-US"/>
        </a:p>
      </dgm:t>
    </dgm:pt>
    <dgm:pt modelId="{7E7F77D7-6088-4D3E-B13F-1694F5F1FDB0}" type="sibTrans" cxnId="{47E27EA9-4CA6-4FEF-9379-7894B0DFD6CA}">
      <dgm:prSet/>
      <dgm:spPr/>
      <dgm:t>
        <a:bodyPr/>
        <a:lstStyle/>
        <a:p>
          <a:endParaRPr lang="en-US"/>
        </a:p>
      </dgm:t>
    </dgm:pt>
    <dgm:pt modelId="{C5F277ED-73CF-4F1A-BA71-6A21EE84D007}">
      <dgm:prSet/>
      <dgm:spPr/>
      <dgm:t>
        <a:bodyPr/>
        <a:lstStyle/>
        <a:p>
          <a:r>
            <a:rPr lang="en-US"/>
            <a:t>Vytvoriť statickú public metódu, ktorá vráti inštanciu</a:t>
          </a:r>
        </a:p>
      </dgm:t>
    </dgm:pt>
    <dgm:pt modelId="{27D958FC-22CA-4C8C-BA26-A9F25272A174}" type="parTrans" cxnId="{52E6ACDD-28D5-4B5E-9739-E856E598C580}">
      <dgm:prSet/>
      <dgm:spPr/>
      <dgm:t>
        <a:bodyPr/>
        <a:lstStyle/>
        <a:p>
          <a:endParaRPr lang="en-US"/>
        </a:p>
      </dgm:t>
    </dgm:pt>
    <dgm:pt modelId="{47E38CB8-7A0A-4065-96F1-A7BD852B547E}" type="sibTrans" cxnId="{52E6ACDD-28D5-4B5E-9739-E856E598C580}">
      <dgm:prSet/>
      <dgm:spPr/>
      <dgm:t>
        <a:bodyPr/>
        <a:lstStyle/>
        <a:p>
          <a:endParaRPr lang="en-US"/>
        </a:p>
      </dgm:t>
    </dgm:pt>
    <dgm:pt modelId="{EF16CAEC-0592-4BC2-99A8-C84B669F305A}" type="pres">
      <dgm:prSet presAssocID="{7304CED3-E401-46E2-9EFD-24AFCCE1FE46}" presName="vert0" presStyleCnt="0">
        <dgm:presLayoutVars>
          <dgm:dir/>
          <dgm:animOne val="branch"/>
          <dgm:animLvl val="lvl"/>
        </dgm:presLayoutVars>
      </dgm:prSet>
      <dgm:spPr/>
    </dgm:pt>
    <dgm:pt modelId="{1826B009-C8EF-4422-9B0C-8C8B368AAF51}" type="pres">
      <dgm:prSet presAssocID="{8112562D-651F-4239-AA11-93C765B72BF0}" presName="thickLine" presStyleLbl="alignNode1" presStyleIdx="0" presStyleCnt="3"/>
      <dgm:spPr/>
    </dgm:pt>
    <dgm:pt modelId="{9C51C6E3-70F0-48B1-8658-92EB683F544D}" type="pres">
      <dgm:prSet presAssocID="{8112562D-651F-4239-AA11-93C765B72BF0}" presName="horz1" presStyleCnt="0"/>
      <dgm:spPr/>
    </dgm:pt>
    <dgm:pt modelId="{2C26523C-8D40-4FFC-A5B3-0CF948370EB3}" type="pres">
      <dgm:prSet presAssocID="{8112562D-651F-4239-AA11-93C765B72BF0}" presName="tx1" presStyleLbl="revTx" presStyleIdx="0" presStyleCnt="3"/>
      <dgm:spPr/>
    </dgm:pt>
    <dgm:pt modelId="{9525D6C9-FB9A-4983-A222-42971773E189}" type="pres">
      <dgm:prSet presAssocID="{8112562D-651F-4239-AA11-93C765B72BF0}" presName="vert1" presStyleCnt="0"/>
      <dgm:spPr/>
    </dgm:pt>
    <dgm:pt modelId="{32A7B211-D961-4ABB-8623-27BCEE31BCCB}" type="pres">
      <dgm:prSet presAssocID="{17F87E2C-8431-41E7-B2E8-0682CEEEE89E}" presName="thickLine" presStyleLbl="alignNode1" presStyleIdx="1" presStyleCnt="3"/>
      <dgm:spPr/>
    </dgm:pt>
    <dgm:pt modelId="{0B39132D-9A24-4656-9E9E-D971FD17305A}" type="pres">
      <dgm:prSet presAssocID="{17F87E2C-8431-41E7-B2E8-0682CEEEE89E}" presName="horz1" presStyleCnt="0"/>
      <dgm:spPr/>
    </dgm:pt>
    <dgm:pt modelId="{CF6D1A7E-E704-4DA2-9CF5-83710AB17AE6}" type="pres">
      <dgm:prSet presAssocID="{17F87E2C-8431-41E7-B2E8-0682CEEEE89E}" presName="tx1" presStyleLbl="revTx" presStyleIdx="1" presStyleCnt="3"/>
      <dgm:spPr/>
    </dgm:pt>
    <dgm:pt modelId="{C787547C-0886-4295-9236-68991DE93868}" type="pres">
      <dgm:prSet presAssocID="{17F87E2C-8431-41E7-B2E8-0682CEEEE89E}" presName="vert1" presStyleCnt="0"/>
      <dgm:spPr/>
    </dgm:pt>
    <dgm:pt modelId="{FBD7BED3-14BB-48B3-8CDF-AB36D23F048E}" type="pres">
      <dgm:prSet presAssocID="{C5F277ED-73CF-4F1A-BA71-6A21EE84D007}" presName="thickLine" presStyleLbl="alignNode1" presStyleIdx="2" presStyleCnt="3"/>
      <dgm:spPr/>
    </dgm:pt>
    <dgm:pt modelId="{626DB93E-1478-4ED7-977C-5524764B65F2}" type="pres">
      <dgm:prSet presAssocID="{C5F277ED-73CF-4F1A-BA71-6A21EE84D007}" presName="horz1" presStyleCnt="0"/>
      <dgm:spPr/>
    </dgm:pt>
    <dgm:pt modelId="{EED678BF-AA01-4D7F-A9DB-F60F74A9C70F}" type="pres">
      <dgm:prSet presAssocID="{C5F277ED-73CF-4F1A-BA71-6A21EE84D007}" presName="tx1" presStyleLbl="revTx" presStyleIdx="2" presStyleCnt="3"/>
      <dgm:spPr/>
    </dgm:pt>
    <dgm:pt modelId="{A91AB8FB-FB10-4185-AC40-09E17AF1114D}" type="pres">
      <dgm:prSet presAssocID="{C5F277ED-73CF-4F1A-BA71-6A21EE84D007}" presName="vert1" presStyleCnt="0"/>
      <dgm:spPr/>
    </dgm:pt>
  </dgm:ptLst>
  <dgm:cxnLst>
    <dgm:cxn modelId="{EB71BE06-B3EA-489B-B65C-65D21916F5BB}" srcId="{7304CED3-E401-46E2-9EFD-24AFCCE1FE46}" destId="{8112562D-651F-4239-AA11-93C765B72BF0}" srcOrd="0" destOrd="0" parTransId="{B3193081-0189-4B05-A7AC-2023FA1A223C}" sibTransId="{5DFD29B1-F668-470A-A5FB-9D13DE5C860A}"/>
    <dgm:cxn modelId="{4B2F005C-B3BC-441D-8E38-5839F1B84961}" type="presOf" srcId="{17F87E2C-8431-41E7-B2E8-0682CEEEE89E}" destId="{CF6D1A7E-E704-4DA2-9CF5-83710AB17AE6}" srcOrd="0" destOrd="0" presId="urn:microsoft.com/office/officeart/2008/layout/LinedList"/>
    <dgm:cxn modelId="{9CB94545-47F1-4A0C-A790-9580D15434D1}" type="presOf" srcId="{8112562D-651F-4239-AA11-93C765B72BF0}" destId="{2C26523C-8D40-4FFC-A5B3-0CF948370EB3}" srcOrd="0" destOrd="0" presId="urn:microsoft.com/office/officeart/2008/layout/LinedList"/>
    <dgm:cxn modelId="{BF1FA872-D6B3-47AC-B942-374252D332E6}" type="presOf" srcId="{C5F277ED-73CF-4F1A-BA71-6A21EE84D007}" destId="{EED678BF-AA01-4D7F-A9DB-F60F74A9C70F}" srcOrd="0" destOrd="0" presId="urn:microsoft.com/office/officeart/2008/layout/LinedList"/>
    <dgm:cxn modelId="{47E27EA9-4CA6-4FEF-9379-7894B0DFD6CA}" srcId="{7304CED3-E401-46E2-9EFD-24AFCCE1FE46}" destId="{17F87E2C-8431-41E7-B2E8-0682CEEEE89E}" srcOrd="1" destOrd="0" parTransId="{75492866-88CA-4287-A1E6-E8B76980B29B}" sibTransId="{7E7F77D7-6088-4D3E-B13F-1694F5F1FDB0}"/>
    <dgm:cxn modelId="{52E6ACDD-28D5-4B5E-9739-E856E598C580}" srcId="{7304CED3-E401-46E2-9EFD-24AFCCE1FE46}" destId="{C5F277ED-73CF-4F1A-BA71-6A21EE84D007}" srcOrd="2" destOrd="0" parTransId="{27D958FC-22CA-4C8C-BA26-A9F25272A174}" sibTransId="{47E38CB8-7A0A-4065-96F1-A7BD852B547E}"/>
    <dgm:cxn modelId="{54A020FA-53EA-4CE1-AB96-3D72C9EDA69A}" type="presOf" srcId="{7304CED3-E401-46E2-9EFD-24AFCCE1FE46}" destId="{EF16CAEC-0592-4BC2-99A8-C84B669F305A}" srcOrd="0" destOrd="0" presId="urn:microsoft.com/office/officeart/2008/layout/LinedList"/>
    <dgm:cxn modelId="{041273F8-E039-44FA-95EA-7776F00893DF}" type="presParOf" srcId="{EF16CAEC-0592-4BC2-99A8-C84B669F305A}" destId="{1826B009-C8EF-4422-9B0C-8C8B368AAF51}" srcOrd="0" destOrd="0" presId="urn:microsoft.com/office/officeart/2008/layout/LinedList"/>
    <dgm:cxn modelId="{1290C6D5-71D0-47DB-A40C-13BE8BAD582D}" type="presParOf" srcId="{EF16CAEC-0592-4BC2-99A8-C84B669F305A}" destId="{9C51C6E3-70F0-48B1-8658-92EB683F544D}" srcOrd="1" destOrd="0" presId="urn:microsoft.com/office/officeart/2008/layout/LinedList"/>
    <dgm:cxn modelId="{DE435AF7-F6FD-4013-9088-72922C2EFA9E}" type="presParOf" srcId="{9C51C6E3-70F0-48B1-8658-92EB683F544D}" destId="{2C26523C-8D40-4FFC-A5B3-0CF948370EB3}" srcOrd="0" destOrd="0" presId="urn:microsoft.com/office/officeart/2008/layout/LinedList"/>
    <dgm:cxn modelId="{7D8CC57E-31CC-4517-8114-03084C7E6A7F}" type="presParOf" srcId="{9C51C6E3-70F0-48B1-8658-92EB683F544D}" destId="{9525D6C9-FB9A-4983-A222-42971773E189}" srcOrd="1" destOrd="0" presId="urn:microsoft.com/office/officeart/2008/layout/LinedList"/>
    <dgm:cxn modelId="{8DF222F1-E1E0-4CB4-B8F3-476E3BF60B1F}" type="presParOf" srcId="{EF16CAEC-0592-4BC2-99A8-C84B669F305A}" destId="{32A7B211-D961-4ABB-8623-27BCEE31BCCB}" srcOrd="2" destOrd="0" presId="urn:microsoft.com/office/officeart/2008/layout/LinedList"/>
    <dgm:cxn modelId="{C017E634-2251-4084-B980-C89D6501E75C}" type="presParOf" srcId="{EF16CAEC-0592-4BC2-99A8-C84B669F305A}" destId="{0B39132D-9A24-4656-9E9E-D971FD17305A}" srcOrd="3" destOrd="0" presId="urn:microsoft.com/office/officeart/2008/layout/LinedList"/>
    <dgm:cxn modelId="{F1917D83-E4A1-4630-976E-F8E9671A9490}" type="presParOf" srcId="{0B39132D-9A24-4656-9E9E-D971FD17305A}" destId="{CF6D1A7E-E704-4DA2-9CF5-83710AB17AE6}" srcOrd="0" destOrd="0" presId="urn:microsoft.com/office/officeart/2008/layout/LinedList"/>
    <dgm:cxn modelId="{E42E3660-7869-48EF-BB9F-C993DE0A5A7C}" type="presParOf" srcId="{0B39132D-9A24-4656-9E9E-D971FD17305A}" destId="{C787547C-0886-4295-9236-68991DE93868}" srcOrd="1" destOrd="0" presId="urn:microsoft.com/office/officeart/2008/layout/LinedList"/>
    <dgm:cxn modelId="{BB541A69-DAF4-4221-B8F6-907475130CA7}" type="presParOf" srcId="{EF16CAEC-0592-4BC2-99A8-C84B669F305A}" destId="{FBD7BED3-14BB-48B3-8CDF-AB36D23F048E}" srcOrd="4" destOrd="0" presId="urn:microsoft.com/office/officeart/2008/layout/LinedList"/>
    <dgm:cxn modelId="{CFDDECB4-5128-4690-948F-7BBFE212DF78}" type="presParOf" srcId="{EF16CAEC-0592-4BC2-99A8-C84B669F305A}" destId="{626DB93E-1478-4ED7-977C-5524764B65F2}" srcOrd="5" destOrd="0" presId="urn:microsoft.com/office/officeart/2008/layout/LinedList"/>
    <dgm:cxn modelId="{B3AFE08B-7FC9-456A-9853-2C124EFBF333}" type="presParOf" srcId="{626DB93E-1478-4ED7-977C-5524764B65F2}" destId="{EED678BF-AA01-4D7F-A9DB-F60F74A9C70F}" srcOrd="0" destOrd="0" presId="urn:microsoft.com/office/officeart/2008/layout/LinedList"/>
    <dgm:cxn modelId="{723678E4-F82B-4AC7-A097-E63A27D826B4}" type="presParOf" srcId="{626DB93E-1478-4ED7-977C-5524764B65F2}" destId="{A91AB8FB-FB10-4185-AC40-09E17AF111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4DD144-F134-4BAB-8373-10E94B751A49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3B36757-33A4-4F2F-8FF6-2A5AE086439B}">
      <dgm:prSet/>
      <dgm:spPr/>
      <dgm:t>
        <a:bodyPr/>
        <a:lstStyle/>
        <a:p>
          <a:r>
            <a:rPr lang="en-US"/>
            <a:t>Dodatočná ochrana pri multivláknových aplikáciach</a:t>
          </a:r>
        </a:p>
      </dgm:t>
    </dgm:pt>
    <dgm:pt modelId="{EE58B4F1-1F7D-40A4-9A4E-0890374A70BB}" type="parTrans" cxnId="{FA16A0BB-51CE-4119-A148-6CD7886146B9}">
      <dgm:prSet/>
      <dgm:spPr/>
      <dgm:t>
        <a:bodyPr/>
        <a:lstStyle/>
        <a:p>
          <a:endParaRPr lang="en-US"/>
        </a:p>
      </dgm:t>
    </dgm:pt>
    <dgm:pt modelId="{84057C86-C978-4ED3-89C7-B6C543EDCF18}" type="sibTrans" cxnId="{FA16A0BB-51CE-4119-A148-6CD7886146B9}">
      <dgm:prSet/>
      <dgm:spPr/>
      <dgm:t>
        <a:bodyPr/>
        <a:lstStyle/>
        <a:p>
          <a:endParaRPr lang="en-US"/>
        </a:p>
      </dgm:t>
    </dgm:pt>
    <dgm:pt modelId="{1D1EB489-CE6B-4743-8AD8-D46B8DB037B9}">
      <dgm:prSet/>
      <dgm:spPr/>
      <dgm:t>
        <a:bodyPr/>
        <a:lstStyle/>
        <a:p>
          <a:r>
            <a:rPr lang="en-US"/>
            <a:t>Reflection</a:t>
          </a:r>
        </a:p>
      </dgm:t>
    </dgm:pt>
    <dgm:pt modelId="{8B49E2D0-783E-4518-9E1D-B2EC68563EA5}" type="parTrans" cxnId="{DD1247F0-DD38-405D-8D1D-93D6F22B9358}">
      <dgm:prSet/>
      <dgm:spPr/>
      <dgm:t>
        <a:bodyPr/>
        <a:lstStyle/>
        <a:p>
          <a:endParaRPr lang="en-US"/>
        </a:p>
      </dgm:t>
    </dgm:pt>
    <dgm:pt modelId="{02430BDA-4D80-4235-A173-3E124255EF72}" type="sibTrans" cxnId="{DD1247F0-DD38-405D-8D1D-93D6F22B9358}">
      <dgm:prSet/>
      <dgm:spPr/>
      <dgm:t>
        <a:bodyPr/>
        <a:lstStyle/>
        <a:p>
          <a:endParaRPr lang="en-US"/>
        </a:p>
      </dgm:t>
    </dgm:pt>
    <dgm:pt modelId="{F4AA816C-8389-4364-AE62-CD9BA858C5AC}">
      <dgm:prSet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Serialization, Deserialization</a:t>
          </a:r>
          <a:endParaRPr lang="en-US" b="1"/>
        </a:p>
      </dgm:t>
    </dgm:pt>
    <dgm:pt modelId="{77391803-217A-46AF-B732-0EF073486BF2}" type="parTrans" cxnId="{56E4717E-85FA-42C7-BC7E-CEA2F71FC08E}">
      <dgm:prSet/>
      <dgm:spPr/>
      <dgm:t>
        <a:bodyPr/>
        <a:lstStyle/>
        <a:p>
          <a:endParaRPr lang="en-US"/>
        </a:p>
      </dgm:t>
    </dgm:pt>
    <dgm:pt modelId="{53BFFBFD-4358-45F1-9788-946D19876ADD}" type="sibTrans" cxnId="{56E4717E-85FA-42C7-BC7E-CEA2F71FC08E}">
      <dgm:prSet/>
      <dgm:spPr/>
      <dgm:t>
        <a:bodyPr/>
        <a:lstStyle/>
        <a:p>
          <a:endParaRPr lang="en-US"/>
        </a:p>
      </dgm:t>
    </dgm:pt>
    <dgm:pt modelId="{A88E20DE-8CAD-4CBD-8C51-720D9D896EA8}">
      <dgm:prSet/>
      <dgm:spPr/>
      <dgm:t>
        <a:bodyPr/>
        <a:lstStyle/>
        <a:p>
          <a:r>
            <a:rPr lang="en-US"/>
            <a:t>Cloning</a:t>
          </a:r>
        </a:p>
      </dgm:t>
    </dgm:pt>
    <dgm:pt modelId="{2DA40A8B-7DBF-409B-A503-6D029C12E4B3}" type="parTrans" cxnId="{64B2FD75-313E-429F-A440-4665C280F5AD}">
      <dgm:prSet/>
      <dgm:spPr/>
      <dgm:t>
        <a:bodyPr/>
        <a:lstStyle/>
        <a:p>
          <a:endParaRPr lang="en-US"/>
        </a:p>
      </dgm:t>
    </dgm:pt>
    <dgm:pt modelId="{4BAFD3F0-D47A-4ADA-9F7A-0D9DD7DEA2A5}" type="sibTrans" cxnId="{64B2FD75-313E-429F-A440-4665C280F5AD}">
      <dgm:prSet/>
      <dgm:spPr/>
      <dgm:t>
        <a:bodyPr/>
        <a:lstStyle/>
        <a:p>
          <a:endParaRPr lang="en-US"/>
        </a:p>
      </dgm:t>
    </dgm:pt>
    <dgm:pt modelId="{EBCAA227-07E0-4333-9C65-809E3EDBA7E7}" type="pres">
      <dgm:prSet presAssocID="{8D4DD144-F134-4BAB-8373-10E94B751A49}" presName="vert0" presStyleCnt="0">
        <dgm:presLayoutVars>
          <dgm:dir/>
          <dgm:animOne val="branch"/>
          <dgm:animLvl val="lvl"/>
        </dgm:presLayoutVars>
      </dgm:prSet>
      <dgm:spPr/>
    </dgm:pt>
    <dgm:pt modelId="{7C3B60FD-CF6E-4098-942E-68EB43C3CB2A}" type="pres">
      <dgm:prSet presAssocID="{93B36757-33A4-4F2F-8FF6-2A5AE086439B}" presName="thickLine" presStyleLbl="alignNode1" presStyleIdx="0" presStyleCnt="4"/>
      <dgm:spPr/>
    </dgm:pt>
    <dgm:pt modelId="{9E4A9835-28AC-4B27-8455-2E394C1F1974}" type="pres">
      <dgm:prSet presAssocID="{93B36757-33A4-4F2F-8FF6-2A5AE086439B}" presName="horz1" presStyleCnt="0"/>
      <dgm:spPr/>
    </dgm:pt>
    <dgm:pt modelId="{AE6D7AEE-E769-4BBA-B2E4-B5B5606FCB3C}" type="pres">
      <dgm:prSet presAssocID="{93B36757-33A4-4F2F-8FF6-2A5AE086439B}" presName="tx1" presStyleLbl="revTx" presStyleIdx="0" presStyleCnt="4"/>
      <dgm:spPr/>
    </dgm:pt>
    <dgm:pt modelId="{8E7A641C-0F0F-402A-A69C-6F0D1BC2E6CD}" type="pres">
      <dgm:prSet presAssocID="{93B36757-33A4-4F2F-8FF6-2A5AE086439B}" presName="vert1" presStyleCnt="0"/>
      <dgm:spPr/>
    </dgm:pt>
    <dgm:pt modelId="{358AF369-E5F5-407B-B38D-18799EDF8A8D}" type="pres">
      <dgm:prSet presAssocID="{1D1EB489-CE6B-4743-8AD8-D46B8DB037B9}" presName="thickLine" presStyleLbl="alignNode1" presStyleIdx="1" presStyleCnt="4"/>
      <dgm:spPr/>
    </dgm:pt>
    <dgm:pt modelId="{65559A06-6829-4B05-988D-C77EA96A7D28}" type="pres">
      <dgm:prSet presAssocID="{1D1EB489-CE6B-4743-8AD8-D46B8DB037B9}" presName="horz1" presStyleCnt="0"/>
      <dgm:spPr/>
    </dgm:pt>
    <dgm:pt modelId="{3403F515-40CD-471E-896E-E1F2DACCB570}" type="pres">
      <dgm:prSet presAssocID="{1D1EB489-CE6B-4743-8AD8-D46B8DB037B9}" presName="tx1" presStyleLbl="revTx" presStyleIdx="1" presStyleCnt="4"/>
      <dgm:spPr/>
    </dgm:pt>
    <dgm:pt modelId="{BA80C0DD-26E5-4C6E-A19E-051A6FA60E2A}" type="pres">
      <dgm:prSet presAssocID="{1D1EB489-CE6B-4743-8AD8-D46B8DB037B9}" presName="vert1" presStyleCnt="0"/>
      <dgm:spPr/>
    </dgm:pt>
    <dgm:pt modelId="{D61E070A-F3C5-4228-B195-DF5B12517087}" type="pres">
      <dgm:prSet presAssocID="{F4AA816C-8389-4364-AE62-CD9BA858C5AC}" presName="thickLine" presStyleLbl="alignNode1" presStyleIdx="2" presStyleCnt="4"/>
      <dgm:spPr/>
    </dgm:pt>
    <dgm:pt modelId="{5EA1EF0B-0716-407F-BA26-966338774102}" type="pres">
      <dgm:prSet presAssocID="{F4AA816C-8389-4364-AE62-CD9BA858C5AC}" presName="horz1" presStyleCnt="0"/>
      <dgm:spPr/>
    </dgm:pt>
    <dgm:pt modelId="{E81126EC-8AEB-40D9-8A1C-E8CCE587E362}" type="pres">
      <dgm:prSet presAssocID="{F4AA816C-8389-4364-AE62-CD9BA858C5AC}" presName="tx1" presStyleLbl="revTx" presStyleIdx="2" presStyleCnt="4"/>
      <dgm:spPr/>
    </dgm:pt>
    <dgm:pt modelId="{C1E16FCE-293D-4FE7-95D1-82955181976A}" type="pres">
      <dgm:prSet presAssocID="{F4AA816C-8389-4364-AE62-CD9BA858C5AC}" presName="vert1" presStyleCnt="0"/>
      <dgm:spPr/>
    </dgm:pt>
    <dgm:pt modelId="{095BF80E-CA61-4C88-9732-745EE2F5134D}" type="pres">
      <dgm:prSet presAssocID="{A88E20DE-8CAD-4CBD-8C51-720D9D896EA8}" presName="thickLine" presStyleLbl="alignNode1" presStyleIdx="3" presStyleCnt="4"/>
      <dgm:spPr/>
    </dgm:pt>
    <dgm:pt modelId="{154F8384-2D00-4113-8DA3-085818929D26}" type="pres">
      <dgm:prSet presAssocID="{A88E20DE-8CAD-4CBD-8C51-720D9D896EA8}" presName="horz1" presStyleCnt="0"/>
      <dgm:spPr/>
    </dgm:pt>
    <dgm:pt modelId="{C99D442E-01B4-4439-82E7-C81D9D63897C}" type="pres">
      <dgm:prSet presAssocID="{A88E20DE-8CAD-4CBD-8C51-720D9D896EA8}" presName="tx1" presStyleLbl="revTx" presStyleIdx="3" presStyleCnt="4"/>
      <dgm:spPr/>
    </dgm:pt>
    <dgm:pt modelId="{DABF2C8C-53CA-4702-BA4E-1C41D7A61F80}" type="pres">
      <dgm:prSet presAssocID="{A88E20DE-8CAD-4CBD-8C51-720D9D896EA8}" presName="vert1" presStyleCnt="0"/>
      <dgm:spPr/>
    </dgm:pt>
  </dgm:ptLst>
  <dgm:cxnLst>
    <dgm:cxn modelId="{FB2B6B02-1578-4A64-BF1C-F5168D7EF653}" type="presOf" srcId="{93B36757-33A4-4F2F-8FF6-2A5AE086439B}" destId="{AE6D7AEE-E769-4BBA-B2E4-B5B5606FCB3C}" srcOrd="0" destOrd="0" presId="urn:microsoft.com/office/officeart/2008/layout/LinedList"/>
    <dgm:cxn modelId="{5491BB1B-FC1E-41F9-BBD2-3151FF5F776C}" type="presOf" srcId="{F4AA816C-8389-4364-AE62-CD9BA858C5AC}" destId="{E81126EC-8AEB-40D9-8A1C-E8CCE587E362}" srcOrd="0" destOrd="0" presId="urn:microsoft.com/office/officeart/2008/layout/LinedList"/>
    <dgm:cxn modelId="{64B2FD75-313E-429F-A440-4665C280F5AD}" srcId="{8D4DD144-F134-4BAB-8373-10E94B751A49}" destId="{A88E20DE-8CAD-4CBD-8C51-720D9D896EA8}" srcOrd="3" destOrd="0" parTransId="{2DA40A8B-7DBF-409B-A503-6D029C12E4B3}" sibTransId="{4BAFD3F0-D47A-4ADA-9F7A-0D9DD7DEA2A5}"/>
    <dgm:cxn modelId="{56E4717E-85FA-42C7-BC7E-CEA2F71FC08E}" srcId="{8D4DD144-F134-4BAB-8373-10E94B751A49}" destId="{F4AA816C-8389-4364-AE62-CD9BA858C5AC}" srcOrd="2" destOrd="0" parTransId="{77391803-217A-46AF-B732-0EF073486BF2}" sibTransId="{53BFFBFD-4358-45F1-9788-946D19876ADD}"/>
    <dgm:cxn modelId="{5B5E1F82-DF72-47E1-8266-F1FC7161AFC3}" type="presOf" srcId="{A88E20DE-8CAD-4CBD-8C51-720D9D896EA8}" destId="{C99D442E-01B4-4439-82E7-C81D9D63897C}" srcOrd="0" destOrd="0" presId="urn:microsoft.com/office/officeart/2008/layout/LinedList"/>
    <dgm:cxn modelId="{FA16A0BB-51CE-4119-A148-6CD7886146B9}" srcId="{8D4DD144-F134-4BAB-8373-10E94B751A49}" destId="{93B36757-33A4-4F2F-8FF6-2A5AE086439B}" srcOrd="0" destOrd="0" parTransId="{EE58B4F1-1F7D-40A4-9A4E-0890374A70BB}" sibTransId="{84057C86-C978-4ED3-89C7-B6C543EDCF18}"/>
    <dgm:cxn modelId="{DD2EE4D3-9504-4706-BF7B-DC0FEBFFDA28}" type="presOf" srcId="{8D4DD144-F134-4BAB-8373-10E94B751A49}" destId="{EBCAA227-07E0-4333-9C65-809E3EDBA7E7}" srcOrd="0" destOrd="0" presId="urn:microsoft.com/office/officeart/2008/layout/LinedList"/>
    <dgm:cxn modelId="{D58C41E7-4434-4312-AF44-F69853DECE0B}" type="presOf" srcId="{1D1EB489-CE6B-4743-8AD8-D46B8DB037B9}" destId="{3403F515-40CD-471E-896E-E1F2DACCB570}" srcOrd="0" destOrd="0" presId="urn:microsoft.com/office/officeart/2008/layout/LinedList"/>
    <dgm:cxn modelId="{DD1247F0-DD38-405D-8D1D-93D6F22B9358}" srcId="{8D4DD144-F134-4BAB-8373-10E94B751A49}" destId="{1D1EB489-CE6B-4743-8AD8-D46B8DB037B9}" srcOrd="1" destOrd="0" parTransId="{8B49E2D0-783E-4518-9E1D-B2EC68563EA5}" sibTransId="{02430BDA-4D80-4235-A173-3E124255EF72}"/>
    <dgm:cxn modelId="{33FFECAC-6371-4F55-818F-0AE96DD141FE}" type="presParOf" srcId="{EBCAA227-07E0-4333-9C65-809E3EDBA7E7}" destId="{7C3B60FD-CF6E-4098-942E-68EB43C3CB2A}" srcOrd="0" destOrd="0" presId="urn:microsoft.com/office/officeart/2008/layout/LinedList"/>
    <dgm:cxn modelId="{6E0171DC-D6AA-4B84-A91E-FB41DBDB5190}" type="presParOf" srcId="{EBCAA227-07E0-4333-9C65-809E3EDBA7E7}" destId="{9E4A9835-28AC-4B27-8455-2E394C1F1974}" srcOrd="1" destOrd="0" presId="urn:microsoft.com/office/officeart/2008/layout/LinedList"/>
    <dgm:cxn modelId="{C10A540B-447C-433D-B0CD-6EAD4FA349AF}" type="presParOf" srcId="{9E4A9835-28AC-4B27-8455-2E394C1F1974}" destId="{AE6D7AEE-E769-4BBA-B2E4-B5B5606FCB3C}" srcOrd="0" destOrd="0" presId="urn:microsoft.com/office/officeart/2008/layout/LinedList"/>
    <dgm:cxn modelId="{62178200-EE3A-4EAE-84AB-C70C9ACDC8FB}" type="presParOf" srcId="{9E4A9835-28AC-4B27-8455-2E394C1F1974}" destId="{8E7A641C-0F0F-402A-A69C-6F0D1BC2E6CD}" srcOrd="1" destOrd="0" presId="urn:microsoft.com/office/officeart/2008/layout/LinedList"/>
    <dgm:cxn modelId="{9ABE8D3A-20B7-46F6-B2CC-40E675E0955B}" type="presParOf" srcId="{EBCAA227-07E0-4333-9C65-809E3EDBA7E7}" destId="{358AF369-E5F5-407B-B38D-18799EDF8A8D}" srcOrd="2" destOrd="0" presId="urn:microsoft.com/office/officeart/2008/layout/LinedList"/>
    <dgm:cxn modelId="{08936328-71F2-4D3D-BBF6-45AC305CCCFD}" type="presParOf" srcId="{EBCAA227-07E0-4333-9C65-809E3EDBA7E7}" destId="{65559A06-6829-4B05-988D-C77EA96A7D28}" srcOrd="3" destOrd="0" presId="urn:microsoft.com/office/officeart/2008/layout/LinedList"/>
    <dgm:cxn modelId="{B9CA5022-4BDD-4FC0-80CA-C05BEB866C15}" type="presParOf" srcId="{65559A06-6829-4B05-988D-C77EA96A7D28}" destId="{3403F515-40CD-471E-896E-E1F2DACCB570}" srcOrd="0" destOrd="0" presId="urn:microsoft.com/office/officeart/2008/layout/LinedList"/>
    <dgm:cxn modelId="{598DC282-F697-4D03-B17A-6091F77EFF71}" type="presParOf" srcId="{65559A06-6829-4B05-988D-C77EA96A7D28}" destId="{BA80C0DD-26E5-4C6E-A19E-051A6FA60E2A}" srcOrd="1" destOrd="0" presId="urn:microsoft.com/office/officeart/2008/layout/LinedList"/>
    <dgm:cxn modelId="{EE979488-9B6B-49DF-B0FF-2F2813A5A72F}" type="presParOf" srcId="{EBCAA227-07E0-4333-9C65-809E3EDBA7E7}" destId="{D61E070A-F3C5-4228-B195-DF5B12517087}" srcOrd="4" destOrd="0" presId="urn:microsoft.com/office/officeart/2008/layout/LinedList"/>
    <dgm:cxn modelId="{9CD97456-93CE-4ED8-826C-0A1404DB0547}" type="presParOf" srcId="{EBCAA227-07E0-4333-9C65-809E3EDBA7E7}" destId="{5EA1EF0B-0716-407F-BA26-966338774102}" srcOrd="5" destOrd="0" presId="urn:microsoft.com/office/officeart/2008/layout/LinedList"/>
    <dgm:cxn modelId="{63ADC766-4953-436A-8E6F-04737168775D}" type="presParOf" srcId="{5EA1EF0B-0716-407F-BA26-966338774102}" destId="{E81126EC-8AEB-40D9-8A1C-E8CCE587E362}" srcOrd="0" destOrd="0" presId="urn:microsoft.com/office/officeart/2008/layout/LinedList"/>
    <dgm:cxn modelId="{18B7A3E8-7A0B-4C01-96A4-B79276E94C61}" type="presParOf" srcId="{5EA1EF0B-0716-407F-BA26-966338774102}" destId="{C1E16FCE-293D-4FE7-95D1-82955181976A}" srcOrd="1" destOrd="0" presId="urn:microsoft.com/office/officeart/2008/layout/LinedList"/>
    <dgm:cxn modelId="{51F313B2-43FA-4360-9278-3202581C4276}" type="presParOf" srcId="{EBCAA227-07E0-4333-9C65-809E3EDBA7E7}" destId="{095BF80E-CA61-4C88-9732-745EE2F5134D}" srcOrd="6" destOrd="0" presId="urn:microsoft.com/office/officeart/2008/layout/LinedList"/>
    <dgm:cxn modelId="{7F5B0BDB-E5B4-4954-8A4F-AED945FB22A1}" type="presParOf" srcId="{EBCAA227-07E0-4333-9C65-809E3EDBA7E7}" destId="{154F8384-2D00-4113-8DA3-085818929D26}" srcOrd="7" destOrd="0" presId="urn:microsoft.com/office/officeart/2008/layout/LinedList"/>
    <dgm:cxn modelId="{4134D56C-0CB0-44B7-AD2E-DEC540B0CC9A}" type="presParOf" srcId="{154F8384-2D00-4113-8DA3-085818929D26}" destId="{C99D442E-01B4-4439-82E7-C81D9D63897C}" srcOrd="0" destOrd="0" presId="urn:microsoft.com/office/officeart/2008/layout/LinedList"/>
    <dgm:cxn modelId="{A629E134-F007-4FA1-A0C9-1CE98D9E8A6C}" type="presParOf" srcId="{154F8384-2D00-4113-8DA3-085818929D26}" destId="{DABF2C8C-53CA-4702-BA4E-1C41D7A61F8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826B009-C8EF-4422-9B0C-8C8B368AAF51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26523C-8D40-4FFC-A5B3-0CF948370EB3}">
      <dsp:nvSpPr>
        <dsp:cNvPr id="0" name=""/>
        <dsp:cNvSpPr/>
      </dsp:nvSpPr>
      <dsp:spPr>
        <a:xfrm>
          <a:off x="0" y="2492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Označiť default konštruktor ako privátny</a:t>
          </a:r>
        </a:p>
      </dsp:txBody>
      <dsp:txXfrm>
        <a:off x="0" y="2492"/>
        <a:ext cx="6492875" cy="1700138"/>
      </dsp:txXfrm>
    </dsp:sp>
    <dsp:sp modelId="{32A7B211-D961-4ABB-8623-27BCEE31BCCB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6D1A7E-E704-4DA2-9CF5-83710AB17AE6}">
      <dsp:nvSpPr>
        <dsp:cNvPr id="0" name=""/>
        <dsp:cNvSpPr/>
      </dsp:nvSpPr>
      <dsp:spPr>
        <a:xfrm>
          <a:off x="0" y="1702630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Vytvoriť privátnu statickú premennú pre inštanciu singletonu</a:t>
          </a:r>
        </a:p>
      </dsp:txBody>
      <dsp:txXfrm>
        <a:off x="0" y="1702630"/>
        <a:ext cx="6492875" cy="1700138"/>
      </dsp:txXfrm>
    </dsp:sp>
    <dsp:sp modelId="{FBD7BED3-14BB-48B3-8CDF-AB36D23F048E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678BF-AA01-4D7F-A9DB-F60F74A9C70F}">
      <dsp:nvSpPr>
        <dsp:cNvPr id="0" name=""/>
        <dsp:cNvSpPr/>
      </dsp:nvSpPr>
      <dsp:spPr>
        <a:xfrm>
          <a:off x="0" y="3402769"/>
          <a:ext cx="6492875" cy="17001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Vytvoriť statickú public metódu, ktorá vráti inštanciu</a:t>
          </a:r>
        </a:p>
      </dsp:txBody>
      <dsp:txXfrm>
        <a:off x="0" y="3402769"/>
        <a:ext cx="6492875" cy="170013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3B60FD-CF6E-4098-942E-68EB43C3CB2A}">
      <dsp:nvSpPr>
        <dsp:cNvPr id="0" name=""/>
        <dsp:cNvSpPr/>
      </dsp:nvSpPr>
      <dsp:spPr>
        <a:xfrm>
          <a:off x="0" y="0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6D7AEE-E769-4BBA-B2E4-B5B5606FCB3C}">
      <dsp:nvSpPr>
        <dsp:cNvPr id="0" name=""/>
        <dsp:cNvSpPr/>
      </dsp:nvSpPr>
      <dsp:spPr>
        <a:xfrm>
          <a:off x="0" y="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Dodatočná ochrana pri multivláknových aplikáciach</a:t>
          </a:r>
        </a:p>
      </dsp:txBody>
      <dsp:txXfrm>
        <a:off x="0" y="0"/>
        <a:ext cx="6492875" cy="1276350"/>
      </dsp:txXfrm>
    </dsp:sp>
    <dsp:sp modelId="{358AF369-E5F5-407B-B38D-18799EDF8A8D}">
      <dsp:nvSpPr>
        <dsp:cNvPr id="0" name=""/>
        <dsp:cNvSpPr/>
      </dsp:nvSpPr>
      <dsp:spPr>
        <a:xfrm>
          <a:off x="0" y="1276350"/>
          <a:ext cx="6492875" cy="0"/>
        </a:xfrm>
        <a:prstGeom prst="lin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03F515-40CD-471E-896E-E1F2DACCB570}">
      <dsp:nvSpPr>
        <dsp:cNvPr id="0" name=""/>
        <dsp:cNvSpPr/>
      </dsp:nvSpPr>
      <dsp:spPr>
        <a:xfrm>
          <a:off x="0" y="12763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Reflection</a:t>
          </a:r>
        </a:p>
      </dsp:txBody>
      <dsp:txXfrm>
        <a:off x="0" y="1276350"/>
        <a:ext cx="6492875" cy="1276350"/>
      </dsp:txXfrm>
    </dsp:sp>
    <dsp:sp modelId="{D61E070A-F3C5-4228-B195-DF5B12517087}">
      <dsp:nvSpPr>
        <dsp:cNvPr id="0" name=""/>
        <dsp:cNvSpPr/>
      </dsp:nvSpPr>
      <dsp:spPr>
        <a:xfrm>
          <a:off x="0" y="2552700"/>
          <a:ext cx="6492875" cy="0"/>
        </a:xfrm>
        <a:prstGeom prst="lin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126EC-8AEB-40D9-8A1C-E8CCE587E362}">
      <dsp:nvSpPr>
        <dsp:cNvPr id="0" name=""/>
        <dsp:cNvSpPr/>
      </dsp:nvSpPr>
      <dsp:spPr>
        <a:xfrm>
          <a:off x="0" y="255270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>
              <a:latin typeface="Calibri Light" panose="020F0302020204030204"/>
            </a:rPr>
            <a:t>Serialization, Deserialization</a:t>
          </a:r>
          <a:endParaRPr lang="en-US" sz="2300" b="1" kern="1200"/>
        </a:p>
      </dsp:txBody>
      <dsp:txXfrm>
        <a:off x="0" y="2552700"/>
        <a:ext cx="6492875" cy="1276350"/>
      </dsp:txXfrm>
    </dsp:sp>
    <dsp:sp modelId="{095BF80E-CA61-4C88-9732-745EE2F5134D}">
      <dsp:nvSpPr>
        <dsp:cNvPr id="0" name=""/>
        <dsp:cNvSpPr/>
      </dsp:nvSpPr>
      <dsp:spPr>
        <a:xfrm>
          <a:off x="0" y="3829050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9D442E-01B4-4439-82E7-C81D9D63897C}">
      <dsp:nvSpPr>
        <dsp:cNvPr id="0" name=""/>
        <dsp:cNvSpPr/>
      </dsp:nvSpPr>
      <dsp:spPr>
        <a:xfrm>
          <a:off x="0" y="3829050"/>
          <a:ext cx="6492875" cy="1276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Cloning</a:t>
          </a:r>
        </a:p>
      </dsp:txBody>
      <dsp:txXfrm>
        <a:off x="0" y="3829050"/>
        <a:ext cx="6492875" cy="12763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705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684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579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090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55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0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687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95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08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6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74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9/28/2022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33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refactoring.guru/design-patterns/prototype" TargetMode="External"/><Relationship Id="rId3" Type="http://schemas.openxmlformats.org/officeDocument/2006/relationships/hyperlink" Target="https://www.digitalocean.com/community/tutorials/abstract-factory-design-pattern-in-java" TargetMode="External"/><Relationship Id="rId7" Type="http://schemas.openxmlformats.org/officeDocument/2006/relationships/hyperlink" Target="https://www.baeldung.com/java-pattern-prototype" TargetMode="External"/><Relationship Id="rId2" Type="http://schemas.openxmlformats.org/officeDocument/2006/relationships/hyperlink" Target="https://refactoring.guru/design-patterns/abstract-factory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factoring.guru/design-patterns/builder" TargetMode="External"/><Relationship Id="rId11" Type="http://schemas.openxmlformats.org/officeDocument/2006/relationships/hyperlink" Target="https://dzone.com/articles/prevent-breaking-a-singleton-class-pattern" TargetMode="External"/><Relationship Id="rId5" Type="http://schemas.openxmlformats.org/officeDocument/2006/relationships/hyperlink" Target="https://en.wikipedia.org/wiki/Abstract_factory_pattern" TargetMode="External"/><Relationship Id="rId10" Type="http://schemas.openxmlformats.org/officeDocument/2006/relationships/hyperlink" Target="https://refactoring.guru/design-patterns/factory-method" TargetMode="External"/><Relationship Id="rId4" Type="http://schemas.openxmlformats.org/officeDocument/2006/relationships/hyperlink" Target="https://www.baeldung.com/java-abstract-factory-pattern" TargetMode="External"/><Relationship Id="rId9" Type="http://schemas.openxmlformats.org/officeDocument/2006/relationships/hyperlink" Target="https://www.javatpoint.com/shallow-copy-vs-deep-copy-in-java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642996" y="4571216"/>
            <a:ext cx="10906008" cy="1115415"/>
          </a:xfrm>
        </p:spPr>
        <p:txBody>
          <a:bodyPr>
            <a:normAutofit/>
          </a:bodyPr>
          <a:lstStyle/>
          <a:p>
            <a:r>
              <a:rPr lang="sk-SK">
                <a:solidFill>
                  <a:srgbClr val="002060"/>
                </a:solidFill>
                <a:latin typeface="Aharoni"/>
                <a:cs typeface="Aharoni"/>
              </a:rPr>
              <a:t>Návrhové vzory</a:t>
            </a:r>
          </a:p>
        </p:txBody>
      </p:sp>
      <p:pic>
        <p:nvPicPr>
          <p:cNvPr id="32" name="Picture 32">
            <a:extLst>
              <a:ext uri="{FF2B5EF4-FFF2-40B4-BE49-F238E27FC236}">
                <a16:creationId xmlns:a16="http://schemas.microsoft.com/office/drawing/2014/main" id="{1AED48A9-63FF-2A9E-628F-07EB6A007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2" r="17822"/>
          <a:stretch/>
        </p:blipFill>
        <p:spPr>
          <a:xfrm rot="16200000">
            <a:off x="134252" y="314266"/>
            <a:ext cx="3932168" cy="3943468"/>
          </a:xfrm>
          <a:prstGeom prst="rect">
            <a:avLst/>
          </a:prstGeom>
        </p:spPr>
      </p:pic>
      <p:pic>
        <p:nvPicPr>
          <p:cNvPr id="61" name="Picture 61">
            <a:extLst>
              <a:ext uri="{FF2B5EF4-FFF2-40B4-BE49-F238E27FC236}">
                <a16:creationId xmlns:a16="http://schemas.microsoft.com/office/drawing/2014/main" id="{BC5AFDA0-0535-53FA-DFA2-EA469210D6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75" r="3" b="23981"/>
          <a:stretch/>
        </p:blipFill>
        <p:spPr>
          <a:xfrm rot="16200000">
            <a:off x="8127056" y="326757"/>
            <a:ext cx="3938416" cy="3912241"/>
          </a:xfrm>
          <a:prstGeom prst="rect">
            <a:avLst/>
          </a:prstGeom>
        </p:spPr>
      </p:pic>
      <p:pic>
        <p:nvPicPr>
          <p:cNvPr id="12" name="Picture 13">
            <a:extLst>
              <a:ext uri="{FF2B5EF4-FFF2-40B4-BE49-F238E27FC236}">
                <a16:creationId xmlns:a16="http://schemas.microsoft.com/office/drawing/2014/main" id="{F6667E66-8418-5BBD-4CD9-83E15BCD3D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853" r="3" b="3"/>
          <a:stretch/>
        </p:blipFill>
        <p:spPr>
          <a:xfrm>
            <a:off x="4196437" y="320511"/>
            <a:ext cx="3794760" cy="3930978"/>
          </a:xfrm>
          <a:prstGeom prst="rect">
            <a:avLst/>
          </a:prstGeom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60188E89-AF78-40F6-B787-E9BD9C625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000" y="5778706"/>
            <a:ext cx="9144000" cy="0"/>
          </a:xfrm>
          <a:prstGeom prst="line">
            <a:avLst/>
          </a:prstGeom>
          <a:ln w="19050">
            <a:solidFill>
              <a:srgbClr val="5175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ooter Placeholder 59">
            <a:extLst>
              <a:ext uri="{FF2B5EF4-FFF2-40B4-BE49-F238E27FC236}">
                <a16:creationId xmlns:a16="http://schemas.microsoft.com/office/drawing/2014/main" id="{9C0C19EA-0887-D76D-CAA2-0C97F079BE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ASOS 2022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54641A51-7931-218F-5BBB-0F1623F61A22}"/>
              </a:ext>
            </a:extLst>
          </p:cNvPr>
          <p:cNvGrpSpPr/>
          <p:nvPr/>
        </p:nvGrpSpPr>
        <p:grpSpPr>
          <a:xfrm>
            <a:off x="4618371" y="556467"/>
            <a:ext cx="3837258" cy="4631533"/>
            <a:chOff x="3397877" y="-305484"/>
            <a:chExt cx="3175685" cy="5383275"/>
          </a:xfrm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EC92524-D288-EA0D-14BF-F4A1B41EC83E}"/>
                </a:ext>
              </a:extLst>
            </p:cNvPr>
            <p:cNvSpPr txBox="1"/>
            <p:nvPr/>
          </p:nvSpPr>
          <p:spPr>
            <a:xfrm>
              <a:off x="4605062" y="1326984"/>
              <a:ext cx="1968500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1350">
                  <a:ea typeface="+mn-lt"/>
                  <a:cs typeface="+mn-lt"/>
                </a:rPr>
                <a:t>Factory</a:t>
              </a:r>
              <a:endParaRPr lang="en-US" sz="1350"/>
            </a:p>
          </p:txBody>
        </p: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BBF09DBD-318A-99A7-8660-F4A5A2B498B4}"/>
                </a:ext>
              </a:extLst>
            </p:cNvPr>
            <p:cNvGrpSpPr/>
            <p:nvPr/>
          </p:nvGrpSpPr>
          <p:grpSpPr>
            <a:xfrm>
              <a:off x="3397877" y="-305484"/>
              <a:ext cx="2907672" cy="5383275"/>
              <a:chOff x="1137277" y="-1150034"/>
              <a:chExt cx="2907672" cy="5383275"/>
            </a:xfrm>
          </p:grpSpPr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CB08940D-C414-A60A-2152-603751F42E98}"/>
                  </a:ext>
                </a:extLst>
              </p:cNvPr>
              <p:cNvSpPr txBox="1"/>
              <p:nvPr/>
            </p:nvSpPr>
            <p:spPr>
              <a:xfrm>
                <a:off x="1498600" y="730250"/>
                <a:ext cx="2546349" cy="84739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Abstract factory</a:t>
                </a:r>
              </a:p>
              <a:p>
                <a:endParaRPr lang="en-US" sz="1350"/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8B0B5E1-C02A-8F95-E2BD-D1F4707E31E1}"/>
                  </a:ext>
                </a:extLst>
              </p:cNvPr>
              <p:cNvSpPr txBox="1"/>
              <p:nvPr/>
            </p:nvSpPr>
            <p:spPr>
              <a:xfrm rot="5400000">
                <a:off x="103650" y="2277883"/>
                <a:ext cx="3232151" cy="678566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solidFill>
                      <a:srgbClr val="34A5CF"/>
                    </a:solidFill>
                  </a:rPr>
                  <a:t>Builder</a:t>
                </a:r>
              </a:p>
              <a:p>
                <a:endParaRPr lang="en-US" sz="1350"/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4AEB75D-8992-0B99-EF3C-53A9E0D34273}"/>
                  </a:ext>
                </a:extLst>
              </p:cNvPr>
              <p:cNvSpPr txBox="1"/>
              <p:nvPr/>
            </p:nvSpPr>
            <p:spPr>
              <a:xfrm rot="16200000">
                <a:off x="1428750" y="-445043"/>
                <a:ext cx="2032000" cy="622018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500">
                    <a:solidFill>
                      <a:srgbClr val="064E69"/>
                    </a:solidFill>
                    <a:ea typeface="+mn-lt"/>
                    <a:cs typeface="+mn-lt"/>
                  </a:rPr>
                  <a:t>Prototype</a:t>
                </a:r>
                <a:endParaRPr lang="en-US" sz="1500">
                  <a:solidFill>
                    <a:srgbClr val="064E69"/>
                  </a:solidFill>
                </a:endParaRPr>
              </a:p>
              <a:p>
                <a:endParaRPr lang="en-US" sz="1350"/>
              </a:p>
            </p:txBody>
          </p:sp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69768C9-C9B3-897A-9343-BD7DB846F05C}"/>
                  </a:ext>
                </a:extLst>
              </p:cNvPr>
              <p:cNvSpPr txBox="1"/>
              <p:nvPr/>
            </p:nvSpPr>
            <p:spPr>
              <a:xfrm>
                <a:off x="1137277" y="317402"/>
                <a:ext cx="2266950" cy="60023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2100">
                    <a:solidFill>
                      <a:srgbClr val="6793A3"/>
                    </a:solidFill>
                    <a:ea typeface="+mn-lt"/>
                    <a:cs typeface="+mn-lt"/>
                  </a:rPr>
                  <a:t>Singleton</a:t>
                </a:r>
                <a:endParaRPr lang="en-US" sz="2100">
                  <a:solidFill>
                    <a:srgbClr val="6793A3"/>
                  </a:solidFill>
                </a:endParaRPr>
              </a:p>
            </p:txBody>
          </p:sp>
        </p:grpSp>
      </p:grpSp>
      <p:pic>
        <p:nvPicPr>
          <p:cNvPr id="80" name="Picture 80">
            <a:extLst>
              <a:ext uri="{FF2B5EF4-FFF2-40B4-BE49-F238E27FC236}">
                <a16:creationId xmlns:a16="http://schemas.microsoft.com/office/drawing/2014/main" id="{96F06464-BB42-214A-9982-A4A94EC04F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3842" y="5873338"/>
            <a:ext cx="1119266" cy="60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5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A70C3-6FF8-E788-F67A-899A6BD8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  <a:cs typeface="Calibri Light"/>
              </a:rPr>
              <a:t>Kebab  implementácia</a:t>
            </a:r>
            <a:endParaRPr lang="en-US" b="1" err="1">
              <a:solidFill>
                <a:srgbClr val="C00000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FC9742F-C6BD-A54A-0F78-883E552621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2336" y="1632451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7911916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32391-B883-6ABD-DD87-4DEECBD86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  <a:cs typeface="Calibri Light"/>
              </a:rPr>
              <a:t>Product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3173026-0C63-1A57-8336-7BCA3AA92033}"/>
              </a:ext>
            </a:extLst>
          </p:cNvPr>
          <p:cNvSpPr/>
          <p:nvPr/>
        </p:nvSpPr>
        <p:spPr>
          <a:xfrm>
            <a:off x="685800" y="1476375"/>
            <a:ext cx="10563225" cy="4838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4D12-E464-19C6-C7E5-C5FD7278B8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  <a:latin typeface="Consolas"/>
                <a:cs typeface="Calibri" panose="020F0502020204030204"/>
              </a:rPr>
              <a:t>public abstract class</a:t>
            </a:r>
            <a:r>
              <a:rPr lang="en-US">
                <a:latin typeface="Consolas"/>
                <a:cs typeface="Calibri" panose="020F0502020204030204"/>
              </a:rPr>
              <a:t> Kebab{</a:t>
            </a:r>
          </a:p>
          <a:p>
            <a:pPr marL="0" indent="0">
              <a:buNone/>
            </a:pP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</a:t>
            </a:r>
            <a:r>
              <a:rPr lang="en-US">
                <a:solidFill>
                  <a:schemeClr val="accent2"/>
                </a:solidFill>
                <a:latin typeface="Consolas"/>
                <a:cs typeface="Calibri" panose="020F0502020204030204"/>
              </a:rPr>
              <a:t>public void</a:t>
            </a:r>
            <a:r>
              <a:rPr lang="en-US">
                <a:latin typeface="Consolas"/>
                <a:cs typeface="Calibri" panose="020F0502020204030204"/>
              </a:rPr>
              <a:t> </a:t>
            </a:r>
            <a:r>
              <a:rPr lang="en-US" err="1">
                <a:solidFill>
                  <a:srgbClr val="356F85"/>
                </a:solidFill>
                <a:latin typeface="Consolas"/>
                <a:cs typeface="Calibri" panose="020F0502020204030204"/>
              </a:rPr>
              <a:t>chickenKebab</a:t>
            </a:r>
            <a:r>
              <a:rPr lang="en-US">
                <a:solidFill>
                  <a:srgbClr val="356F85"/>
                </a:solidFill>
                <a:latin typeface="Consolas"/>
                <a:cs typeface="Calibri" panose="020F0502020204030204"/>
              </a:rPr>
              <a:t>()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{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     </a:t>
            </a:r>
            <a:r>
              <a:rPr lang="en-US" err="1">
                <a:latin typeface="Consolas"/>
                <a:cs typeface="Calibri" panose="020F0502020204030204"/>
              </a:rPr>
              <a:t>System.</a:t>
            </a:r>
            <a:r>
              <a:rPr lang="en-US" i="1" err="1">
                <a:solidFill>
                  <a:srgbClr val="7030A0"/>
                </a:solidFill>
                <a:latin typeface="Consolas"/>
                <a:cs typeface="Calibri" panose="020F0502020204030204"/>
              </a:rPr>
              <a:t>out</a:t>
            </a:r>
            <a:r>
              <a:rPr lang="en-US" err="1">
                <a:latin typeface="Consolas"/>
                <a:cs typeface="Calibri" panose="020F0502020204030204"/>
              </a:rPr>
              <a:t>.println</a:t>
            </a:r>
            <a:r>
              <a:rPr lang="en-US">
                <a:latin typeface="Consolas"/>
                <a:cs typeface="Calibri" panose="020F0502020204030204"/>
              </a:rPr>
              <a:t>(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nsolas"/>
                <a:cs typeface="Calibri" panose="020F0502020204030204"/>
              </a:rPr>
              <a:t>"chicken meat added"</a:t>
            </a:r>
            <a:r>
              <a:rPr lang="en-US">
                <a:latin typeface="Consolas"/>
                <a:cs typeface="Calibri" panose="020F0502020204030204"/>
              </a:rPr>
              <a:t>);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}</a:t>
            </a:r>
            <a:br>
              <a:rPr lang="en-US">
                <a:latin typeface="Consolas"/>
                <a:cs typeface="Calibri" panose="020F0502020204030204"/>
              </a:rPr>
            </a:b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</a:t>
            </a:r>
            <a:r>
              <a:rPr lang="en-US">
                <a:solidFill>
                  <a:schemeClr val="accent2"/>
                </a:solidFill>
                <a:latin typeface="Consolas"/>
                <a:cs typeface="Calibri" panose="020F0502020204030204"/>
              </a:rPr>
              <a:t>public void</a:t>
            </a:r>
            <a:r>
              <a:rPr lang="en-US">
                <a:latin typeface="Consolas"/>
                <a:cs typeface="Calibri" panose="020F0502020204030204"/>
              </a:rPr>
              <a:t> </a:t>
            </a:r>
            <a:r>
              <a:rPr lang="en-US" err="1">
                <a:solidFill>
                  <a:srgbClr val="356F85"/>
                </a:solidFill>
                <a:latin typeface="Consolas"/>
                <a:cs typeface="Calibri" panose="020F0502020204030204"/>
              </a:rPr>
              <a:t>addingIngredients</a:t>
            </a:r>
            <a:r>
              <a:rPr lang="en-US">
                <a:solidFill>
                  <a:srgbClr val="356F85"/>
                </a:solidFill>
                <a:latin typeface="Consolas"/>
                <a:cs typeface="Calibri" panose="020F0502020204030204"/>
              </a:rPr>
              <a:t>()</a:t>
            </a:r>
          </a:p>
          <a:p>
            <a:pPr marL="0" indent="0">
              <a:buNone/>
            </a:pPr>
            <a:r>
              <a:rPr lang="en-US">
                <a:latin typeface="Consolas"/>
                <a:cs typeface="Calibri" panose="020F0502020204030204"/>
              </a:rPr>
              <a:t>    {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     </a:t>
            </a:r>
            <a:r>
              <a:rPr lang="en-US" err="1">
                <a:latin typeface="Consolas"/>
                <a:cs typeface="Calibri" panose="020F0502020204030204"/>
              </a:rPr>
              <a:t>System.</a:t>
            </a:r>
            <a:r>
              <a:rPr lang="en-US" i="1" err="1">
                <a:solidFill>
                  <a:srgbClr val="7030A0"/>
                </a:solidFill>
                <a:latin typeface="Consolas"/>
                <a:cs typeface="Calibri" panose="020F0502020204030204"/>
              </a:rPr>
              <a:t>out</a:t>
            </a:r>
            <a:r>
              <a:rPr lang="en-US" err="1">
                <a:latin typeface="Consolas"/>
                <a:cs typeface="Calibri" panose="020F0502020204030204"/>
              </a:rPr>
              <a:t>.println</a:t>
            </a:r>
            <a:r>
              <a:rPr lang="en-US">
                <a:latin typeface="Consolas"/>
                <a:cs typeface="Calibri" panose="020F0502020204030204"/>
              </a:rPr>
              <a:t>(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nsolas"/>
                <a:cs typeface="Calibri" panose="020F0502020204030204"/>
              </a:rPr>
              <a:t>"veggies and sauces added"</a:t>
            </a:r>
            <a:r>
              <a:rPr lang="en-US">
                <a:latin typeface="Consolas"/>
                <a:cs typeface="Calibri" panose="020F0502020204030204"/>
              </a:rPr>
              <a:t>);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}</a:t>
            </a:r>
            <a:br>
              <a:rPr lang="en-US">
                <a:latin typeface="Consolas"/>
                <a:cs typeface="Calibri" panose="020F0502020204030204"/>
              </a:rPr>
            </a:b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</a:t>
            </a:r>
            <a:r>
              <a:rPr lang="en-US">
                <a:solidFill>
                  <a:schemeClr val="accent2"/>
                </a:solidFill>
                <a:latin typeface="Consolas"/>
                <a:cs typeface="Calibri" panose="020F0502020204030204"/>
              </a:rPr>
              <a:t>public abstract void</a:t>
            </a:r>
            <a:r>
              <a:rPr lang="en-US">
                <a:latin typeface="Consolas"/>
                <a:cs typeface="Calibri" panose="020F0502020204030204"/>
              </a:rPr>
              <a:t> </a:t>
            </a:r>
            <a:r>
              <a:rPr lang="en-US" err="1">
                <a:solidFill>
                  <a:srgbClr val="356F85"/>
                </a:solidFill>
                <a:latin typeface="Consolas"/>
                <a:cs typeface="Calibri" panose="020F0502020204030204"/>
              </a:rPr>
              <a:t>typeOfKebab</a:t>
            </a:r>
            <a:r>
              <a:rPr lang="en-US">
                <a:solidFill>
                  <a:srgbClr val="356F85"/>
                </a:solidFill>
                <a:latin typeface="Consolas"/>
                <a:cs typeface="Calibri" panose="020F0502020204030204"/>
              </a:rPr>
              <a:t>()</a:t>
            </a:r>
            <a:r>
              <a:rPr lang="en-US">
                <a:latin typeface="Consolas"/>
                <a:cs typeface="Calibri" panose="020F0502020204030204"/>
              </a:rPr>
              <a:t>;</a:t>
            </a:r>
            <a:br>
              <a:rPr lang="en-US">
                <a:latin typeface="Consolas"/>
                <a:cs typeface="Calibri" panose="020F0502020204030204"/>
              </a:rPr>
            </a:b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}</a:t>
            </a:r>
            <a:br>
              <a:rPr lang="en-US">
                <a:latin typeface="Consolas"/>
                <a:cs typeface="Calibri" panose="020F0502020204030204"/>
              </a:rPr>
            </a:br>
            <a:endParaRPr lang="en-US"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47757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8FB05-10A1-E2F6-9AA8-0B69FD9B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  <a:cs typeface="Calibri Light"/>
              </a:rPr>
              <a:t>Concrete Product</a:t>
            </a:r>
            <a:endParaRPr lang="en-US" b="1">
              <a:solidFill>
                <a:srgbClr val="000000"/>
              </a:solidFill>
              <a:cs typeface="Calibri Light" panose="020F030202020403020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A6E326-7559-90A9-F579-77DC08644296}"/>
              </a:ext>
            </a:extLst>
          </p:cNvPr>
          <p:cNvSpPr/>
          <p:nvPr/>
        </p:nvSpPr>
        <p:spPr>
          <a:xfrm>
            <a:off x="685800" y="1695450"/>
            <a:ext cx="10563225" cy="4619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2761B-6E16-0034-EA6F-41C9EDC98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  <a:latin typeface="Consolas"/>
                <a:cs typeface="Calibri" panose="020F0502020204030204"/>
              </a:rPr>
              <a:t>public class</a:t>
            </a:r>
            <a:r>
              <a:rPr lang="en-US">
                <a:latin typeface="Consolas"/>
                <a:cs typeface="Calibri" panose="020F0502020204030204"/>
              </a:rPr>
              <a:t> </a:t>
            </a:r>
            <a:r>
              <a:rPr lang="en-US" err="1">
                <a:latin typeface="Consolas"/>
                <a:cs typeface="Calibri" panose="020F0502020204030204"/>
              </a:rPr>
              <a:t>KebabTortilla</a:t>
            </a:r>
            <a:r>
              <a:rPr lang="en-US">
                <a:latin typeface="Consolas"/>
                <a:cs typeface="Calibri" panose="020F0502020204030204"/>
              </a:rPr>
              <a:t> </a:t>
            </a:r>
            <a:r>
              <a:rPr lang="en-US">
                <a:solidFill>
                  <a:schemeClr val="accent2"/>
                </a:solidFill>
                <a:latin typeface="Consolas"/>
                <a:cs typeface="Calibri" panose="020F0502020204030204"/>
              </a:rPr>
              <a:t>extends</a:t>
            </a:r>
            <a:r>
              <a:rPr lang="en-US">
                <a:latin typeface="Consolas"/>
                <a:cs typeface="Calibri" panose="020F0502020204030204"/>
              </a:rPr>
              <a:t> Kebab{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</a:t>
            </a:r>
            <a:r>
              <a:rPr lang="en-US">
                <a:solidFill>
                  <a:srgbClr val="FFFF00"/>
                </a:solidFill>
                <a:highlight>
                  <a:srgbClr val="808080"/>
                </a:highlight>
                <a:latin typeface="Consolas"/>
                <a:cs typeface="Calibri" panose="020F0502020204030204"/>
              </a:rPr>
              <a:t>@Override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</a:t>
            </a:r>
            <a:r>
              <a:rPr lang="en-US">
                <a:solidFill>
                  <a:schemeClr val="accent2"/>
                </a:solidFill>
                <a:latin typeface="Consolas"/>
                <a:cs typeface="Calibri" panose="020F0502020204030204"/>
              </a:rPr>
              <a:t>public void</a:t>
            </a:r>
            <a:r>
              <a:rPr lang="en-US">
                <a:latin typeface="Consolas"/>
                <a:cs typeface="Calibri" panose="020F0502020204030204"/>
              </a:rPr>
              <a:t> </a:t>
            </a:r>
            <a:r>
              <a:rPr lang="en-US" err="1">
                <a:latin typeface="Consolas"/>
                <a:cs typeface="Calibri" panose="020F0502020204030204"/>
              </a:rPr>
              <a:t>typeOfKebab</a:t>
            </a:r>
            <a:r>
              <a:rPr lang="en-US">
                <a:latin typeface="Consolas"/>
                <a:cs typeface="Calibri" panose="020F0502020204030204"/>
              </a:rPr>
              <a:t>() {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     </a:t>
            </a:r>
            <a:r>
              <a:rPr lang="en-US" err="1">
                <a:latin typeface="Consolas"/>
                <a:cs typeface="Calibri" panose="020F0502020204030204"/>
              </a:rPr>
              <a:t>System.</a:t>
            </a:r>
            <a:r>
              <a:rPr lang="en-US" i="1" err="1">
                <a:solidFill>
                  <a:srgbClr val="7030A0"/>
                </a:solidFill>
                <a:latin typeface="Consolas"/>
                <a:cs typeface="Calibri" panose="020F0502020204030204"/>
              </a:rPr>
              <a:t>out</a:t>
            </a:r>
            <a:r>
              <a:rPr lang="en-US" err="1">
                <a:latin typeface="Consolas"/>
                <a:cs typeface="Calibri" panose="020F0502020204030204"/>
              </a:rPr>
              <a:t>.println</a:t>
            </a:r>
            <a:r>
              <a:rPr lang="en-US">
                <a:latin typeface="Consolas"/>
                <a:cs typeface="Calibri" panose="020F0502020204030204"/>
              </a:rPr>
              <a:t>(</a:t>
            </a:r>
          </a:p>
          <a:p>
            <a:pPr marL="0" indent="0">
              <a:buNone/>
            </a:pPr>
            <a:r>
              <a:rPr lang="en-US">
                <a:latin typeface="Consolas"/>
                <a:cs typeface="Calibri" panose="020F0502020204030204"/>
              </a:rPr>
              <a:t>                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nsolas"/>
                <a:cs typeface="Calibri" panose="020F0502020204030204"/>
              </a:rPr>
              <a:t>"putting all into tortilla"</a:t>
            </a:r>
            <a:r>
              <a:rPr lang="en-US">
                <a:latin typeface="Consolas"/>
                <a:cs typeface="Calibri" panose="020F0502020204030204"/>
              </a:rPr>
              <a:t>);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}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}</a:t>
            </a:r>
            <a:br>
              <a:rPr lang="en-US">
                <a:latin typeface="Consolas"/>
                <a:cs typeface="Calibri" panose="020F0502020204030204"/>
              </a:rPr>
            </a:br>
            <a:endParaRPr lang="en-US">
              <a:latin typeface="Consolas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160917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EA769-E87D-D505-33A7-FA7C2D535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  <a:cs typeface="Calibri Light"/>
              </a:rPr>
              <a:t>Creator</a:t>
            </a:r>
            <a:endParaRPr lang="en-US" b="1">
              <a:solidFill>
                <a:srgbClr val="C0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BC88A8-4E51-8E00-E249-A5B3B15A3EC8}"/>
              </a:ext>
            </a:extLst>
          </p:cNvPr>
          <p:cNvSpPr/>
          <p:nvPr/>
        </p:nvSpPr>
        <p:spPr>
          <a:xfrm>
            <a:off x="685800" y="1476375"/>
            <a:ext cx="10563225" cy="48387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1EFD0-2631-1DF8-7AB0-A4857B8F4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accent2">
                    <a:lumMod val="75000"/>
                  </a:schemeClr>
                </a:solidFill>
                <a:latin typeface="Consolas"/>
                <a:cs typeface="Calibri" panose="020F0502020204030204"/>
              </a:rPr>
              <a:t>public abstract class</a:t>
            </a:r>
            <a:r>
              <a:rPr lang="en-US">
                <a:latin typeface="Consolas"/>
                <a:cs typeface="Calibri" panose="020F0502020204030204"/>
              </a:rPr>
              <a:t> </a:t>
            </a:r>
            <a:r>
              <a:rPr lang="en-US" err="1">
                <a:latin typeface="Consolas"/>
                <a:cs typeface="Calibri" panose="020F0502020204030204"/>
              </a:rPr>
              <a:t>BaseKebabFactory</a:t>
            </a:r>
            <a:r>
              <a:rPr lang="en-US">
                <a:latin typeface="Consolas"/>
                <a:cs typeface="Calibri" panose="020F0502020204030204"/>
              </a:rPr>
              <a:t> {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    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Consolas"/>
                <a:cs typeface="Calibri" panose="020F0502020204030204"/>
              </a:rPr>
              <a:t>public abstract</a:t>
            </a:r>
            <a:r>
              <a:rPr lang="en-US">
                <a:latin typeface="Consolas"/>
                <a:cs typeface="Calibri" panose="020F0502020204030204"/>
              </a:rPr>
              <a:t> Kebab </a:t>
            </a:r>
            <a:r>
              <a:rPr lang="en-US" err="1">
                <a:solidFill>
                  <a:srgbClr val="064E69"/>
                </a:solidFill>
                <a:latin typeface="Consolas"/>
                <a:cs typeface="Calibri" panose="020F0502020204030204"/>
              </a:rPr>
              <a:t>createKebab</a:t>
            </a:r>
            <a:r>
              <a:rPr lang="en-US">
                <a:latin typeface="Consolas"/>
                <a:cs typeface="Calibri" panose="020F0502020204030204"/>
              </a:rPr>
              <a:t>(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latin typeface="Consolas"/>
                <a:cs typeface="Calibri" panose="020F0502020204030204"/>
              </a:rPr>
              <a:t>int </a:t>
            </a:r>
            <a:r>
              <a:rPr lang="en-US">
                <a:solidFill>
                  <a:srgbClr val="7030A0"/>
                </a:solidFill>
                <a:latin typeface="Consolas"/>
                <a:cs typeface="Calibri" panose="020F0502020204030204"/>
              </a:rPr>
              <a:t>type</a:t>
            </a:r>
            <a:r>
              <a:rPr lang="en-US">
                <a:latin typeface="Consolas"/>
                <a:cs typeface="Calibri" panose="020F0502020204030204"/>
              </a:rPr>
              <a:t>);</a:t>
            </a:r>
            <a:br>
              <a:rPr lang="en-US">
                <a:latin typeface="Consolas"/>
                <a:cs typeface="Calibri" panose="020F0502020204030204"/>
              </a:rPr>
            </a:br>
            <a:r>
              <a:rPr lang="en-US">
                <a:latin typeface="Consolas"/>
                <a:cs typeface="Calibri" panose="020F0502020204030204"/>
              </a:rPr>
              <a:t>}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1408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FDCA7-A6C8-6A56-F336-BF151D70E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C00000"/>
                </a:solidFill>
                <a:latin typeface="Calibri Light"/>
                <a:cs typeface="Calibri"/>
              </a:rPr>
              <a:t>Concrete Creator</a:t>
            </a:r>
            <a:endParaRPr lang="en-US">
              <a:solidFill>
                <a:srgbClr val="C00000"/>
              </a:solidFill>
              <a:latin typeface="Calibri Light"/>
              <a:cs typeface="Calibri Ligh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9DBFE-4EFD-121F-2F79-C88288BA3D49}"/>
              </a:ext>
            </a:extLst>
          </p:cNvPr>
          <p:cNvSpPr/>
          <p:nvPr/>
        </p:nvSpPr>
        <p:spPr>
          <a:xfrm>
            <a:off x="685800" y="1476375"/>
            <a:ext cx="10563225" cy="52673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8B8E5-5949-CDEF-79C0-B081B433C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13313"/>
          </a:xfrm>
        </p:spPr>
        <p:txBody>
          <a:bodyPr vert="horz" lIns="91440" tIns="45720" rIns="91440" bIns="45720" rtlCol="0" anchor="t">
            <a:normAutofit fontScale="55000" lnSpcReduction="20000"/>
          </a:bodyPr>
          <a:lstStyle/>
          <a:p>
            <a:pPr marL="0" indent="0">
              <a:buNone/>
            </a:pPr>
            <a:r>
              <a:rPr lang="en-US">
                <a:solidFill>
                  <a:schemeClr val="accent2"/>
                </a:solidFill>
                <a:latin typeface="Consolas"/>
              </a:rPr>
              <a:t>public class</a:t>
            </a:r>
            <a:r>
              <a:rPr lang="en-US">
                <a:latin typeface="Consolas"/>
              </a:rPr>
              <a:t> </a:t>
            </a:r>
            <a:r>
              <a:rPr lang="en-US" err="1">
                <a:latin typeface="Consolas"/>
              </a:rPr>
              <a:t>KebabFactory</a:t>
            </a:r>
            <a:r>
              <a:rPr lang="en-US">
                <a:latin typeface="Consolas"/>
              </a:rPr>
              <a:t> </a:t>
            </a:r>
            <a:r>
              <a:rPr lang="en-US">
                <a:solidFill>
                  <a:schemeClr val="accent2"/>
                </a:solidFill>
                <a:latin typeface="Consolas"/>
              </a:rPr>
              <a:t>extends  </a:t>
            </a:r>
            <a:r>
              <a:rPr lang="en-US" err="1">
                <a:latin typeface="Consolas"/>
              </a:rPr>
              <a:t>BaseKebabFactory</a:t>
            </a:r>
            <a:r>
              <a:rPr lang="en-US">
                <a:latin typeface="Consolas"/>
              </a:rPr>
              <a:t>{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</a:t>
            </a:r>
            <a:r>
              <a:rPr lang="en-US">
                <a:highlight>
                  <a:srgbClr val="808080"/>
                </a:highlight>
                <a:latin typeface="Consolas"/>
              </a:rPr>
              <a:t> </a:t>
            </a:r>
            <a:r>
              <a:rPr lang="en-US">
                <a:solidFill>
                  <a:srgbClr val="FFFF00"/>
                </a:solidFill>
                <a:highlight>
                  <a:srgbClr val="808080"/>
                </a:highlight>
                <a:latin typeface="Consolas"/>
              </a:rPr>
              <a:t>@Override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public</a:t>
            </a:r>
            <a:r>
              <a:rPr lang="en-US">
                <a:latin typeface="Consolas"/>
              </a:rPr>
              <a:t>  Kebab </a:t>
            </a:r>
            <a:r>
              <a:rPr lang="en-US" err="1">
                <a:solidFill>
                  <a:srgbClr val="356F85"/>
                </a:solidFill>
                <a:latin typeface="Consolas"/>
              </a:rPr>
              <a:t>createKebab</a:t>
            </a:r>
            <a:r>
              <a:rPr lang="en-US">
                <a:latin typeface="Consolas"/>
              </a:rPr>
              <a:t>(</a:t>
            </a:r>
            <a:r>
              <a:rPr lang="en-US">
                <a:solidFill>
                  <a:schemeClr val="accent2"/>
                </a:solidFill>
                <a:latin typeface="Consolas"/>
              </a:rPr>
              <a:t>int </a:t>
            </a:r>
            <a:r>
              <a:rPr lang="en-US">
                <a:latin typeface="Consolas"/>
              </a:rPr>
              <a:t>type){</a:t>
            </a:r>
            <a:br>
              <a:rPr lang="en-US">
                <a:latin typeface="Consolas"/>
              </a:rPr>
            </a:b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Kebab </a:t>
            </a:r>
            <a:r>
              <a:rPr lang="en-US" err="1">
                <a:latin typeface="Consolas"/>
              </a:rPr>
              <a:t>kebab</a:t>
            </a:r>
            <a:r>
              <a:rPr lang="en-US">
                <a:latin typeface="Consolas"/>
              </a:rPr>
              <a:t>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switch</a:t>
            </a:r>
            <a:r>
              <a:rPr lang="en-US">
                <a:latin typeface="Consolas"/>
              </a:rPr>
              <a:t> (type)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{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case</a:t>
            </a:r>
            <a:r>
              <a:rPr lang="en-US">
                <a:latin typeface="Consolas"/>
              </a:rPr>
              <a:t> 1</a:t>
            </a:r>
            <a:r>
              <a:rPr lang="en-US">
                <a:solidFill>
                  <a:schemeClr val="accent2"/>
                </a:solidFill>
                <a:latin typeface="Consolas"/>
              </a:rPr>
              <a:t>: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     kebab = </a:t>
            </a:r>
            <a:r>
              <a:rPr lang="en-US">
                <a:solidFill>
                  <a:schemeClr val="accent2"/>
                </a:solidFill>
                <a:latin typeface="Consolas"/>
              </a:rPr>
              <a:t>new</a:t>
            </a:r>
            <a:r>
              <a:rPr lang="en-US">
                <a:latin typeface="Consolas"/>
              </a:rPr>
              <a:t> </a:t>
            </a:r>
            <a:r>
              <a:rPr lang="en-US" err="1">
                <a:latin typeface="Consolas"/>
              </a:rPr>
              <a:t>KebabBox</a:t>
            </a:r>
            <a:r>
              <a:rPr lang="en-US">
                <a:latin typeface="Consolas"/>
              </a:rPr>
              <a:t>();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 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break;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case</a:t>
            </a:r>
            <a:r>
              <a:rPr lang="en-US">
                <a:latin typeface="Consolas"/>
              </a:rPr>
              <a:t> 2</a:t>
            </a:r>
            <a:r>
              <a:rPr lang="en-US">
                <a:solidFill>
                  <a:schemeClr val="accent2"/>
                </a:solidFill>
                <a:latin typeface="Consolas"/>
              </a:rPr>
              <a:t>: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     kebab = </a:t>
            </a:r>
            <a:r>
              <a:rPr lang="en-US">
                <a:solidFill>
                  <a:schemeClr val="accent2"/>
                </a:solidFill>
                <a:latin typeface="Consolas"/>
              </a:rPr>
              <a:t>new </a:t>
            </a:r>
            <a:r>
              <a:rPr lang="en-US" err="1">
                <a:latin typeface="Consolas"/>
              </a:rPr>
              <a:t>KebabBun</a:t>
            </a:r>
            <a:r>
              <a:rPr lang="en-US">
                <a:latin typeface="Consolas"/>
              </a:rPr>
              <a:t>();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 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break;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case</a:t>
            </a:r>
            <a:r>
              <a:rPr lang="en-US">
                <a:latin typeface="Consolas"/>
              </a:rPr>
              <a:t> 3</a:t>
            </a:r>
            <a:r>
              <a:rPr lang="en-US">
                <a:solidFill>
                  <a:schemeClr val="accent2"/>
                </a:solidFill>
                <a:latin typeface="Consolas"/>
              </a:rPr>
              <a:t>: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     kebab = </a:t>
            </a:r>
            <a:r>
              <a:rPr lang="en-US">
                <a:solidFill>
                  <a:schemeClr val="accent2"/>
                </a:solidFill>
                <a:latin typeface="Consolas"/>
              </a:rPr>
              <a:t>new </a:t>
            </a:r>
            <a:r>
              <a:rPr lang="en-US" err="1">
                <a:latin typeface="Consolas"/>
              </a:rPr>
              <a:t>KebabTortilla</a:t>
            </a:r>
            <a:r>
              <a:rPr lang="en-US">
                <a:latin typeface="Consolas"/>
              </a:rPr>
              <a:t>();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 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break;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 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default:</a:t>
            </a:r>
            <a:r>
              <a:rPr lang="en-US">
                <a:latin typeface="Consolas"/>
              </a:rPr>
              <a:t> </a:t>
            </a:r>
            <a:r>
              <a:rPr lang="en-US">
                <a:solidFill>
                  <a:schemeClr val="accent2"/>
                </a:solidFill>
                <a:latin typeface="Consolas"/>
              </a:rPr>
              <a:t>throw new </a:t>
            </a:r>
            <a:r>
              <a:rPr lang="en-US" err="1">
                <a:latin typeface="Consolas"/>
              </a:rPr>
              <a:t>IllegalArgumentException</a:t>
            </a:r>
            <a:r>
              <a:rPr lang="en-US">
                <a:latin typeface="Consolas"/>
              </a:rPr>
              <a:t>(</a:t>
            </a:r>
            <a:r>
              <a:rPr lang="en-US">
                <a:solidFill>
                  <a:schemeClr val="accent6">
                    <a:lumMod val="75000"/>
                  </a:schemeClr>
                </a:solidFill>
                <a:latin typeface="Consolas"/>
              </a:rPr>
              <a:t>"No such Kebab."</a:t>
            </a:r>
            <a:r>
              <a:rPr lang="en-US">
                <a:latin typeface="Consolas"/>
              </a:rPr>
              <a:t>);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}</a:t>
            </a:r>
            <a:br>
              <a:rPr lang="en-US">
                <a:latin typeface="Consolas"/>
              </a:rPr>
            </a:b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</a:t>
            </a:r>
            <a:r>
              <a:rPr lang="en-US" err="1">
                <a:latin typeface="Consolas"/>
              </a:rPr>
              <a:t>kebab.chickenKebab</a:t>
            </a:r>
            <a:r>
              <a:rPr lang="en-US">
                <a:latin typeface="Consolas"/>
              </a:rPr>
              <a:t>();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</a:t>
            </a:r>
            <a:r>
              <a:rPr lang="en-US" err="1">
                <a:latin typeface="Consolas"/>
              </a:rPr>
              <a:t>kebab.addingIngredients</a:t>
            </a:r>
            <a:r>
              <a:rPr lang="en-US">
                <a:latin typeface="Consolas"/>
              </a:rPr>
              <a:t>();</a:t>
            </a: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</a:t>
            </a:r>
            <a:r>
              <a:rPr lang="en-US" err="1">
                <a:latin typeface="Consolas"/>
              </a:rPr>
              <a:t>kebab.typeOfKebab</a:t>
            </a:r>
            <a:r>
              <a:rPr lang="en-US">
                <a:latin typeface="Consolas"/>
              </a:rPr>
              <a:t>();</a:t>
            </a:r>
            <a:br>
              <a:rPr lang="en-US">
                <a:latin typeface="Consolas"/>
              </a:rPr>
            </a:br>
            <a:br>
              <a:rPr lang="en-US">
                <a:latin typeface="Consolas"/>
              </a:rPr>
            </a:br>
            <a:r>
              <a:rPr lang="en-US">
                <a:latin typeface="Consolas"/>
              </a:rPr>
              <a:t>        </a:t>
            </a:r>
            <a:r>
              <a:rPr lang="en-US">
                <a:solidFill>
                  <a:schemeClr val="accent2"/>
                </a:solidFill>
                <a:latin typeface="Consolas"/>
              </a:rPr>
              <a:t>return </a:t>
            </a:r>
            <a:r>
              <a:rPr lang="en-US">
                <a:latin typeface="Consolas"/>
              </a:rPr>
              <a:t>kebab</a:t>
            </a:r>
            <a:r>
              <a:rPr lang="en-US">
                <a:solidFill>
                  <a:schemeClr val="accent2"/>
                </a:solidFill>
                <a:latin typeface="Consolas"/>
              </a:rPr>
              <a:t>;</a:t>
            </a:r>
            <a:br>
              <a:rPr lang="en-US">
                <a:solidFill>
                  <a:schemeClr val="accent2"/>
                </a:solidFill>
                <a:latin typeface="Consolas"/>
              </a:rPr>
            </a:br>
            <a:r>
              <a:rPr lang="en-US">
                <a:solidFill>
                  <a:schemeClr val="accent2"/>
                </a:solidFill>
                <a:latin typeface="Consolas"/>
              </a:rPr>
              <a:t>    </a:t>
            </a: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</a:rPr>
              <a:t>}</a:t>
            </a:r>
            <a:b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</a:rPr>
            </a:br>
            <a:r>
              <a:rPr lang="en-US">
                <a:solidFill>
                  <a:schemeClr val="tx1">
                    <a:lumMod val="95000"/>
                    <a:lumOff val="5000"/>
                  </a:schemeClr>
                </a:solidFill>
                <a:latin typeface="Consolas"/>
              </a:rPr>
              <a:t>}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09129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172CC294-410A-D2C9-C523-F76AF68F8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704" y="863600"/>
            <a:ext cx="10532341" cy="5132388"/>
          </a:xfrm>
        </p:spPr>
      </p:pic>
    </p:spTree>
    <p:extLst>
      <p:ext uri="{BB962C8B-B14F-4D97-AF65-F5344CB8AC3E}">
        <p14:creationId xmlns:p14="http://schemas.microsoft.com/office/powerpoint/2010/main" val="2047624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D918-978C-ADF4-6A75-4A1B31C7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cs typeface="Calibri Light"/>
              </a:rPr>
              <a:t>Factory Pattern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01A9B-156C-0745-FD4C-B11C3DB80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 panose="020F0502020204030204"/>
              </a:rPr>
              <a:t>Lepšia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škálovateľnosť</a:t>
            </a:r>
            <a:r>
              <a:rPr lang="en-US">
                <a:cs typeface="Calibri" panose="020F0502020204030204"/>
              </a:rPr>
              <a:t> </a:t>
            </a:r>
            <a:r>
              <a:rPr lang="en-US" err="1">
                <a:cs typeface="Calibri" panose="020F0502020204030204"/>
              </a:rPr>
              <a:t>softvéru</a:t>
            </a:r>
            <a:endParaRPr lang="en-US">
              <a:cs typeface="Calibri" panose="020F0502020204030204"/>
            </a:endParaRPr>
          </a:p>
          <a:p>
            <a:r>
              <a:rPr lang="en-US" i="1">
                <a:cs typeface="Calibri" panose="020F0502020204030204"/>
              </a:rPr>
              <a:t>"Open-close principle"</a:t>
            </a:r>
          </a:p>
          <a:p>
            <a:pPr lvl="1"/>
            <a:r>
              <a:rPr lang="en-US" i="1">
                <a:ea typeface="+mn-lt"/>
                <a:cs typeface="+mn-lt"/>
              </a:rPr>
              <a:t>Open for extension</a:t>
            </a:r>
            <a:endParaRPr lang="en-US" i="1">
              <a:cs typeface="Calibri" panose="020F0502020204030204"/>
            </a:endParaRPr>
          </a:p>
          <a:p>
            <a:pPr lvl="1"/>
            <a:r>
              <a:rPr lang="en-US" i="1">
                <a:cs typeface="Calibri" panose="020F0502020204030204"/>
              </a:rPr>
              <a:t>Closed for modification</a:t>
            </a:r>
          </a:p>
          <a:p>
            <a:r>
              <a:rPr lang="en-US" err="1">
                <a:cs typeface="Calibri" panose="020F0502020204030204"/>
              </a:rPr>
              <a:t>Možnosť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rozšírenia</a:t>
            </a:r>
            <a:r>
              <a:rPr lang="en-US">
                <a:cs typeface="Calibri" panose="020F0502020204030204"/>
              </a:rPr>
              <a:t> </a:t>
            </a:r>
            <a:r>
              <a:rPr lang="en-US" err="1">
                <a:cs typeface="Calibri" panose="020F0502020204030204"/>
              </a:rPr>
              <a:t>na</a:t>
            </a:r>
            <a:r>
              <a:rPr lang="en-US">
                <a:cs typeface="Calibri" panose="020F0502020204030204"/>
              </a:rPr>
              <a:t> </a:t>
            </a:r>
            <a:r>
              <a:rPr lang="en-US">
                <a:solidFill>
                  <a:srgbClr val="356F85"/>
                </a:solidFill>
                <a:cs typeface="Calibri" panose="020F0502020204030204"/>
              </a:rPr>
              <a:t>Abstract Factory</a:t>
            </a:r>
            <a:r>
              <a:rPr lang="en-US">
                <a:cs typeface="Calibri" panose="020F0502020204030204"/>
              </a:rPr>
              <a:t>, </a:t>
            </a:r>
            <a:r>
              <a:rPr lang="en-US">
                <a:solidFill>
                  <a:srgbClr val="356F85"/>
                </a:solidFill>
                <a:cs typeface="Calibri" panose="020F0502020204030204"/>
              </a:rPr>
              <a:t>Prototype </a:t>
            </a:r>
            <a:r>
              <a:rPr lang="en-US" err="1">
                <a:cs typeface="Calibri" panose="020F0502020204030204"/>
              </a:rPr>
              <a:t>alebo</a:t>
            </a:r>
            <a:r>
              <a:rPr lang="en-US">
                <a:cs typeface="Calibri" panose="020F0502020204030204"/>
              </a:rPr>
              <a:t> </a:t>
            </a:r>
            <a:r>
              <a:rPr lang="en-US">
                <a:solidFill>
                  <a:srgbClr val="356F85"/>
                </a:solidFill>
                <a:cs typeface="Calibri" panose="020F0502020204030204"/>
              </a:rPr>
              <a:t>Builder</a:t>
            </a:r>
            <a:r>
              <a:rPr lang="en-US">
                <a:cs typeface="Calibri" panose="020F0502020204030204"/>
              </a:rPr>
              <a:t> </a:t>
            </a:r>
            <a:r>
              <a:rPr lang="en-US">
                <a:ea typeface="+mn-lt"/>
                <a:cs typeface="+mn-lt"/>
              </a:rPr>
              <a:t>(</a:t>
            </a:r>
            <a:r>
              <a:rPr lang="en-US" err="1">
                <a:ea typeface="+mn-lt"/>
                <a:cs typeface="+mn-lt"/>
              </a:rPr>
              <a:t>flexibilnejšie</a:t>
            </a:r>
            <a:r>
              <a:rPr lang="en-US">
                <a:ea typeface="+mn-lt"/>
                <a:cs typeface="+mn-lt"/>
              </a:rPr>
              <a:t>, ale </a:t>
            </a:r>
            <a:r>
              <a:rPr lang="en-US" err="1">
                <a:ea typeface="+mn-lt"/>
                <a:cs typeface="+mn-lt"/>
              </a:rPr>
              <a:t>komplikovanejšie</a:t>
            </a:r>
            <a:r>
              <a:rPr lang="en-US">
                <a:ea typeface="+mn-lt"/>
                <a:cs typeface="+mn-lt"/>
              </a:rPr>
              <a:t>).</a:t>
            </a:r>
          </a:p>
          <a:p>
            <a:endParaRPr lang="en-US" i="1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545810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B8BFE-4C52-3477-8C2F-C15FE8F9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Abstract Factory</a:t>
            </a:r>
            <a:endParaRPr lang="en-US" sz="36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44C44CF-64B8-E0A7-9292-B7FC035F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038105"/>
            <a:ext cx="6630364" cy="4154829"/>
          </a:xfrm>
          <a:prstGeom prst="rect">
            <a:avLst/>
          </a:prstGeom>
        </p:spPr>
      </p:pic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80916E9-D99D-D287-4A36-806C09D827F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k-S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ASOS 2022</a:t>
            </a:r>
          </a:p>
        </p:txBody>
      </p:sp>
    </p:spTree>
    <p:extLst>
      <p:ext uri="{BB962C8B-B14F-4D97-AF65-F5344CB8AC3E}">
        <p14:creationId xmlns:p14="http://schemas.microsoft.com/office/powerpoint/2010/main" val="143113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ĺžnik: zaoblené rohy 6">
            <a:extLst>
              <a:ext uri="{FF2B5EF4-FFF2-40B4-BE49-F238E27FC236}">
                <a16:creationId xmlns:a16="http://schemas.microsoft.com/office/drawing/2014/main" id="{057F2377-2080-96B9-0E88-C083948C967B}"/>
              </a:ext>
            </a:extLst>
          </p:cNvPr>
          <p:cNvSpPr/>
          <p:nvPr/>
        </p:nvSpPr>
        <p:spPr>
          <a:xfrm>
            <a:off x="2899228" y="5112657"/>
            <a:ext cx="6404428" cy="111578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FB47643-DB35-5DDB-A3EE-68795FAEA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38207"/>
            <a:ext cx="4114800" cy="365125"/>
          </a:xfrm>
        </p:spPr>
        <p:txBody>
          <a:bodyPr/>
          <a:lstStyle/>
          <a:p>
            <a:r>
              <a:rPr lang="en-US"/>
              <a:t>ASOS 2022</a:t>
            </a:r>
          </a:p>
        </p:txBody>
      </p:sp>
      <p:pic>
        <p:nvPicPr>
          <p:cNvPr id="4" name="Obrázok 5">
            <a:extLst>
              <a:ext uri="{FF2B5EF4-FFF2-40B4-BE49-F238E27FC236}">
                <a16:creationId xmlns:a16="http://schemas.microsoft.com/office/drawing/2014/main" id="{BC1BB39F-9F48-17C1-142F-D13B5FE62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705" y="775120"/>
            <a:ext cx="5130977" cy="3997049"/>
          </a:xfrm>
          <a:prstGeom prst="rect">
            <a:avLst/>
          </a:prstGeom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78D25CAB-6F29-8510-389F-8DB2420E9908}"/>
              </a:ext>
            </a:extLst>
          </p:cNvPr>
          <p:cNvSpPr txBox="1"/>
          <p:nvPr/>
        </p:nvSpPr>
        <p:spPr>
          <a:xfrm>
            <a:off x="2647043" y="5350329"/>
            <a:ext cx="69069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latin typeface="Calibri Light"/>
                <a:cs typeface="Calibri Light"/>
              </a:rPr>
              <a:t>"Provide an interface for creating families of related or dependent objects without specifying their concrete classes."</a:t>
            </a:r>
            <a:endParaRPr lang="en-US" baseline="30000">
              <a:latin typeface="Calibri Light"/>
              <a:cs typeface="Calibri Light"/>
            </a:endParaRPr>
          </a:p>
        </p:txBody>
      </p:sp>
      <p:sp>
        <p:nvSpPr>
          <p:cNvPr id="6" name="Nadpis 1">
            <a:extLst>
              <a:ext uri="{FF2B5EF4-FFF2-40B4-BE49-F238E27FC236}">
                <a16:creationId xmlns:a16="http://schemas.microsoft.com/office/drawing/2014/main" id="{A24F4BA4-FC5E-6BDD-3BEF-F9288B2908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9054"/>
            <a:ext cx="10515600" cy="971778"/>
          </a:xfrm>
        </p:spPr>
        <p:txBody>
          <a:bodyPr/>
          <a:lstStyle/>
          <a:p>
            <a:r>
              <a:rPr lang="sk-SK">
                <a:solidFill>
                  <a:srgbClr val="375623"/>
                </a:solidFill>
                <a:cs typeface="Calibri Light"/>
              </a:rPr>
              <a:t>Problém</a:t>
            </a:r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946754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4">
            <a:extLst>
              <a:ext uri="{FF2B5EF4-FFF2-40B4-BE49-F238E27FC236}">
                <a16:creationId xmlns:a16="http://schemas.microsoft.com/office/drawing/2014/main" id="{D44F5C5E-A348-A4D2-D67C-368982845F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30" y="1599225"/>
            <a:ext cx="5240841" cy="3332356"/>
          </a:xfrm>
        </p:spPr>
      </p:pic>
      <p:pic>
        <p:nvPicPr>
          <p:cNvPr id="5" name="Obrázok 5">
            <a:extLst>
              <a:ext uri="{FF2B5EF4-FFF2-40B4-BE49-F238E27FC236}">
                <a16:creationId xmlns:a16="http://schemas.microsoft.com/office/drawing/2014/main" id="{C41EADAD-772F-41AE-9DB4-CA069E82F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4790" y="1512179"/>
            <a:ext cx="6739053" cy="3341130"/>
          </a:xfrm>
          <a:prstGeom prst="rect">
            <a:avLst/>
          </a:prstGeom>
        </p:spPr>
      </p:pic>
      <p:sp>
        <p:nvSpPr>
          <p:cNvPr id="6" name="Obdĺžnik: zaoblené rohy 5">
            <a:extLst>
              <a:ext uri="{FF2B5EF4-FFF2-40B4-BE49-F238E27FC236}">
                <a16:creationId xmlns:a16="http://schemas.microsoft.com/office/drawing/2014/main" id="{76EE38D2-EAD0-5C49-66B1-2445531B3AB7}"/>
              </a:ext>
            </a:extLst>
          </p:cNvPr>
          <p:cNvSpPr/>
          <p:nvPr/>
        </p:nvSpPr>
        <p:spPr>
          <a:xfrm>
            <a:off x="577163" y="1438507"/>
            <a:ext cx="4516242" cy="367060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7" name="Obdĺžnik: zaoblené rohy 6">
            <a:extLst>
              <a:ext uri="{FF2B5EF4-FFF2-40B4-BE49-F238E27FC236}">
                <a16:creationId xmlns:a16="http://schemas.microsoft.com/office/drawing/2014/main" id="{47A33D34-3A4A-655A-63B3-F9661A91E622}"/>
              </a:ext>
            </a:extLst>
          </p:cNvPr>
          <p:cNvSpPr/>
          <p:nvPr/>
        </p:nvSpPr>
        <p:spPr>
          <a:xfrm>
            <a:off x="5517994" y="1438507"/>
            <a:ext cx="6281851" cy="3670608"/>
          </a:xfrm>
          <a:prstGeom prst="round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2AC270CF-6358-5490-8185-BE80C3D4D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5421"/>
            <a:ext cx="4114800" cy="365125"/>
          </a:xfrm>
        </p:spPr>
        <p:txBody>
          <a:bodyPr/>
          <a:lstStyle/>
          <a:p>
            <a:r>
              <a:rPr lang="en-US"/>
              <a:t>ASOS 2022</a:t>
            </a:r>
          </a:p>
        </p:txBody>
      </p:sp>
    </p:spTree>
    <p:extLst>
      <p:ext uri="{BB962C8B-B14F-4D97-AF65-F5344CB8AC3E}">
        <p14:creationId xmlns:p14="http://schemas.microsoft.com/office/powerpoint/2010/main" val="1258102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8ABC0C5-34B2-0332-8331-C6444DD4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>
                <a:solidFill>
                  <a:srgbClr val="356F85"/>
                </a:solidFill>
                <a:cs typeface="Calibri Light"/>
              </a:rPr>
              <a:t>Návrhové vzory</a:t>
            </a:r>
            <a:endParaRPr lang="sk-SK">
              <a:solidFill>
                <a:srgbClr val="356F85"/>
              </a:solidFill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2387F1AF-0B18-3A57-5DFC-702D8587FF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sk-SK">
                <a:ea typeface="+mn-lt"/>
                <a:cs typeface="+mn-lt"/>
              </a:rPr>
              <a:t>Návrhové vzory sú programátorské konvencie, ktoré pomáhajú udržiavať princípy objektovo orientovaného programovania. </a:t>
            </a:r>
          </a:p>
          <a:p>
            <a:r>
              <a:rPr lang="sk-SK">
                <a:ea typeface="+mn-lt"/>
                <a:cs typeface="+mn-lt"/>
              </a:rPr>
              <a:t>Návrhové vzory sa zaoberajú spôsobom vytvárania objektov.</a:t>
            </a:r>
            <a:endParaRPr lang="sk-SK"/>
          </a:p>
          <a:p>
            <a:r>
              <a:rPr lang="sk-SK">
                <a:ea typeface="+mn-lt"/>
                <a:cs typeface="+mn-lt"/>
              </a:rPr>
              <a:t>Poskytujú všeobecnejší a flexibilnejší prístup.</a:t>
            </a:r>
          </a:p>
          <a:p>
            <a:r>
              <a:rPr lang="sk-SK">
                <a:cs typeface="Calibri" panose="020F0502020204030204"/>
              </a:rPr>
              <a:t>Objekty vytvorené pomocou Návrhových vzorov sú použiteľné vo viacerých </a:t>
            </a:r>
            <a:r>
              <a:rPr lang="sk-SK" i="1" err="1">
                <a:cs typeface="Calibri" panose="020F0502020204030204"/>
              </a:rPr>
              <a:t>use-case</a:t>
            </a:r>
            <a:r>
              <a:rPr lang="sk-SK">
                <a:cs typeface="Calibri" panose="020F0502020204030204"/>
              </a:rPr>
              <a:t> a taktiež sú prevenciou pred duplicitným a špagety kódom.</a:t>
            </a:r>
          </a:p>
          <a:p>
            <a:r>
              <a:rPr lang="sk-SK">
                <a:cs typeface="Calibri" panose="020F0502020204030204"/>
              </a:rPr>
              <a:t>Sú potrebné pri aplikáciách, ktoré chceme rozširovať bez potreby väčšieho zásahu do pôvodného kódu.</a:t>
            </a:r>
          </a:p>
        </p:txBody>
      </p:sp>
    </p:spTree>
    <p:extLst>
      <p:ext uri="{BB962C8B-B14F-4D97-AF65-F5344CB8AC3E}">
        <p14:creationId xmlns:p14="http://schemas.microsoft.com/office/powerpoint/2010/main" val="2472267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okTextu 4">
            <a:extLst>
              <a:ext uri="{FF2B5EF4-FFF2-40B4-BE49-F238E27FC236}">
                <a16:creationId xmlns:a16="http://schemas.microsoft.com/office/drawing/2014/main" id="{8C6272CC-1BDF-6362-C4F7-96E6B285BD5D}"/>
              </a:ext>
            </a:extLst>
          </p:cNvPr>
          <p:cNvSpPr txBox="1"/>
          <p:nvPr/>
        </p:nvSpPr>
        <p:spPr>
          <a:xfrm>
            <a:off x="571500" y="435429"/>
            <a:ext cx="72929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k-SK" sz="2800" err="1">
                <a:solidFill>
                  <a:srgbClr val="375623"/>
                </a:solidFill>
                <a:latin typeface="Calibri Light"/>
                <a:cs typeface="Calibri"/>
              </a:rPr>
              <a:t>Abstract</a:t>
            </a:r>
            <a:r>
              <a:rPr lang="sk-SK" sz="2800">
                <a:solidFill>
                  <a:srgbClr val="375623"/>
                </a:solidFill>
                <a:latin typeface="Calibri Light"/>
                <a:cs typeface="Calibri"/>
              </a:rPr>
              <a:t> </a:t>
            </a:r>
            <a:r>
              <a:rPr lang="sk-SK" sz="2800" err="1">
                <a:solidFill>
                  <a:srgbClr val="375623"/>
                </a:solidFill>
                <a:latin typeface="Calibri Light"/>
                <a:cs typeface="Calibri"/>
              </a:rPr>
              <a:t>Product</a:t>
            </a:r>
            <a:endParaRPr lang="sk-SK" sz="2800" err="1">
              <a:solidFill>
                <a:srgbClr val="375623"/>
              </a:solidFill>
              <a:latin typeface="Calibri Light"/>
              <a:cs typeface="Calibri Ligh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FDA56813-56C0-23DB-59DE-64A9A85EBD0C}"/>
              </a:ext>
            </a:extLst>
          </p:cNvPr>
          <p:cNvSpPr txBox="1"/>
          <p:nvPr/>
        </p:nvSpPr>
        <p:spPr>
          <a:xfrm>
            <a:off x="571499" y="3347357"/>
            <a:ext cx="72929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k-SK" sz="2800" err="1">
                <a:solidFill>
                  <a:srgbClr val="375623"/>
                </a:solidFill>
                <a:latin typeface="Calibri Light"/>
                <a:cs typeface="Calibri"/>
              </a:rPr>
              <a:t>Concrete</a:t>
            </a:r>
            <a:r>
              <a:rPr lang="sk-SK" sz="2800">
                <a:solidFill>
                  <a:srgbClr val="375623"/>
                </a:solidFill>
                <a:latin typeface="Calibri Light"/>
                <a:cs typeface="Calibri"/>
              </a:rPr>
              <a:t> </a:t>
            </a:r>
            <a:r>
              <a:rPr lang="sk-SK" sz="2800" err="1">
                <a:solidFill>
                  <a:srgbClr val="375623"/>
                </a:solidFill>
                <a:latin typeface="Calibri Light"/>
                <a:cs typeface="Calibri"/>
              </a:rPr>
              <a:t>Products</a:t>
            </a:r>
            <a:endParaRPr lang="sk-SK" sz="2800" err="1">
              <a:solidFill>
                <a:srgbClr val="375623"/>
              </a:solidFill>
              <a:latin typeface="Calibri Light"/>
              <a:cs typeface="Calibri Light"/>
            </a:endParaRPr>
          </a:p>
        </p:txBody>
      </p:sp>
      <p:pic>
        <p:nvPicPr>
          <p:cNvPr id="2" name="Obrázok 2" descr="Obrázok, na ktorom je text&#10;&#10;Automaticky generovaný popis">
            <a:extLst>
              <a:ext uri="{FF2B5EF4-FFF2-40B4-BE49-F238E27FC236}">
                <a16:creationId xmlns:a16="http://schemas.microsoft.com/office/drawing/2014/main" id="{3AA3574A-EFA9-D2B5-F783-948721078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06" y="1271344"/>
            <a:ext cx="4751969" cy="1599857"/>
          </a:xfrm>
          <a:prstGeom prst="rect">
            <a:avLst/>
          </a:prstGeom>
        </p:spPr>
      </p:pic>
      <p:pic>
        <p:nvPicPr>
          <p:cNvPr id="3" name="Obrázok 7" descr="Obrázok, na ktorom je text&#10;&#10;Automaticky generovaný popis">
            <a:extLst>
              <a:ext uri="{FF2B5EF4-FFF2-40B4-BE49-F238E27FC236}">
                <a16:creationId xmlns:a16="http://schemas.microsoft.com/office/drawing/2014/main" id="{1EA1AB65-9650-C222-9CF3-D47ACFD0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936" y="4048016"/>
            <a:ext cx="8021443" cy="2339651"/>
          </a:xfrm>
          <a:prstGeom prst="rect">
            <a:avLst/>
          </a:prstGeom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6155CD5-45DE-C09B-772D-E5AC912D3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ASOS 2022</a:t>
            </a:r>
          </a:p>
        </p:txBody>
      </p:sp>
    </p:spTree>
    <p:extLst>
      <p:ext uri="{BB962C8B-B14F-4D97-AF65-F5344CB8AC3E}">
        <p14:creationId xmlns:p14="http://schemas.microsoft.com/office/powerpoint/2010/main" val="28421641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0E245975-4F9E-F2FC-F8CE-CDDABF8AF2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972" y="1090387"/>
            <a:ext cx="5827485" cy="1465942"/>
          </a:xfrm>
          <a:prstGeom prst="rect">
            <a:avLst/>
          </a:prstGeom>
        </p:spPr>
      </p:pic>
      <p:sp>
        <p:nvSpPr>
          <p:cNvPr id="5" name="BlokTextu 4">
            <a:extLst>
              <a:ext uri="{FF2B5EF4-FFF2-40B4-BE49-F238E27FC236}">
                <a16:creationId xmlns:a16="http://schemas.microsoft.com/office/drawing/2014/main" id="{8C6272CC-1BDF-6362-C4F7-96E6B285BD5D}"/>
              </a:ext>
            </a:extLst>
          </p:cNvPr>
          <p:cNvSpPr txBox="1"/>
          <p:nvPr/>
        </p:nvSpPr>
        <p:spPr>
          <a:xfrm>
            <a:off x="571500" y="435429"/>
            <a:ext cx="72929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k-SK" sz="2800" err="1">
                <a:solidFill>
                  <a:srgbClr val="375623"/>
                </a:solidFill>
                <a:latin typeface="Calibri Light"/>
                <a:cs typeface="Calibri"/>
              </a:rPr>
              <a:t>Abstract</a:t>
            </a:r>
            <a:r>
              <a:rPr lang="sk-SK" sz="2800">
                <a:solidFill>
                  <a:srgbClr val="375623"/>
                </a:solidFill>
                <a:latin typeface="Calibri Light"/>
                <a:cs typeface="Calibri"/>
              </a:rPr>
              <a:t> </a:t>
            </a:r>
            <a:r>
              <a:rPr lang="sk-SK" sz="2800" err="1">
                <a:solidFill>
                  <a:srgbClr val="375623"/>
                </a:solidFill>
                <a:latin typeface="Calibri Light"/>
                <a:cs typeface="Calibri"/>
              </a:rPr>
              <a:t>Factory</a:t>
            </a:r>
            <a:endParaRPr lang="sk-SK" sz="2800">
              <a:solidFill>
                <a:srgbClr val="375623"/>
              </a:solidFill>
              <a:latin typeface="Calibri Light"/>
              <a:cs typeface="Calibri Light"/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FDA56813-56C0-23DB-59DE-64A9A85EBD0C}"/>
              </a:ext>
            </a:extLst>
          </p:cNvPr>
          <p:cNvSpPr txBox="1"/>
          <p:nvPr/>
        </p:nvSpPr>
        <p:spPr>
          <a:xfrm>
            <a:off x="571499" y="3347357"/>
            <a:ext cx="72929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k-SK" sz="2800" err="1">
                <a:solidFill>
                  <a:srgbClr val="375623"/>
                </a:solidFill>
                <a:latin typeface="Calibri Light"/>
                <a:cs typeface="Calibri"/>
              </a:rPr>
              <a:t>Concrete</a:t>
            </a:r>
            <a:r>
              <a:rPr lang="sk-SK" sz="2800">
                <a:solidFill>
                  <a:srgbClr val="375623"/>
                </a:solidFill>
                <a:latin typeface="Calibri Light"/>
                <a:cs typeface="Calibri"/>
              </a:rPr>
              <a:t> </a:t>
            </a:r>
            <a:r>
              <a:rPr lang="sk-SK" sz="2800" err="1">
                <a:solidFill>
                  <a:srgbClr val="375623"/>
                </a:solidFill>
                <a:latin typeface="Calibri Light"/>
                <a:cs typeface="Calibri"/>
              </a:rPr>
              <a:t>Factory</a:t>
            </a:r>
            <a:endParaRPr lang="sk-SK" sz="2800" err="1">
              <a:solidFill>
                <a:srgbClr val="375623"/>
              </a:solidFill>
              <a:latin typeface="Calibri Light"/>
              <a:cs typeface="Calibri Light"/>
            </a:endParaRPr>
          </a:p>
        </p:txBody>
      </p:sp>
      <p:pic>
        <p:nvPicPr>
          <p:cNvPr id="7" name="Obrázok 7">
            <a:extLst>
              <a:ext uri="{FF2B5EF4-FFF2-40B4-BE49-F238E27FC236}">
                <a16:creationId xmlns:a16="http://schemas.microsoft.com/office/drawing/2014/main" id="{020057C6-0555-AED2-FAC8-61C6E3B71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757" y="4066624"/>
            <a:ext cx="7919224" cy="2146229"/>
          </a:xfrm>
          <a:prstGeom prst="rect">
            <a:avLst/>
          </a:prstGeom>
        </p:spPr>
      </p:pic>
      <p:sp>
        <p:nvSpPr>
          <p:cNvPr id="3" name="Footer Placeholder 3">
            <a:extLst>
              <a:ext uri="{FF2B5EF4-FFF2-40B4-BE49-F238E27FC236}">
                <a16:creationId xmlns:a16="http://schemas.microsoft.com/office/drawing/2014/main" id="{07C53C4C-DF42-DB1C-A372-8C8BC7DDB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ASOS 2022</a:t>
            </a:r>
          </a:p>
        </p:txBody>
      </p:sp>
    </p:spTree>
    <p:extLst>
      <p:ext uri="{BB962C8B-B14F-4D97-AF65-F5344CB8AC3E}">
        <p14:creationId xmlns:p14="http://schemas.microsoft.com/office/powerpoint/2010/main" val="8685157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4" descr="Obrázok, na ktorom je text&#10;&#10;Automaticky generovaný popis">
            <a:extLst>
              <a:ext uri="{FF2B5EF4-FFF2-40B4-BE49-F238E27FC236}">
                <a16:creationId xmlns:a16="http://schemas.microsoft.com/office/drawing/2014/main" id="{FD752F5E-7C36-AFB6-FC6A-4EC47CF752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67" r="-133" b="-581"/>
          <a:stretch/>
        </p:blipFill>
        <p:spPr>
          <a:xfrm>
            <a:off x="2596376" y="1154735"/>
            <a:ext cx="6999251" cy="1293814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A0D2FA27-717F-BA54-ACA0-537FDFB608EB}"/>
              </a:ext>
            </a:extLst>
          </p:cNvPr>
          <p:cNvSpPr txBox="1"/>
          <p:nvPr/>
        </p:nvSpPr>
        <p:spPr>
          <a:xfrm>
            <a:off x="645840" y="448040"/>
            <a:ext cx="729297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sk-SK" sz="2800" err="1">
                <a:solidFill>
                  <a:srgbClr val="375623"/>
                </a:solidFill>
                <a:latin typeface="Calibri Light"/>
                <a:cs typeface="Calibri"/>
              </a:rPr>
              <a:t>Client</a:t>
            </a:r>
          </a:p>
        </p:txBody>
      </p:sp>
      <p:pic>
        <p:nvPicPr>
          <p:cNvPr id="7" name="Obrázok 7" descr="Obrázok, na ktorom je text&#10;&#10;Automaticky generovaný popis">
            <a:extLst>
              <a:ext uri="{FF2B5EF4-FFF2-40B4-BE49-F238E27FC236}">
                <a16:creationId xmlns:a16="http://schemas.microsoft.com/office/drawing/2014/main" id="{87DDA9F9-C621-A446-27E6-9538C5A0D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9687" y="3212016"/>
            <a:ext cx="5972628" cy="1223183"/>
          </a:xfrm>
          <a:prstGeom prst="rect">
            <a:avLst/>
          </a:prstGeom>
        </p:spPr>
      </p:pic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7D591F5-47B6-0B95-3924-F78AB5889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ASOS 2022</a:t>
            </a:r>
          </a:p>
        </p:txBody>
      </p:sp>
    </p:spTree>
    <p:extLst>
      <p:ext uri="{BB962C8B-B14F-4D97-AF65-F5344CB8AC3E}">
        <p14:creationId xmlns:p14="http://schemas.microsoft.com/office/powerpoint/2010/main" val="416837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ázok 2">
            <a:extLst>
              <a:ext uri="{FF2B5EF4-FFF2-40B4-BE49-F238E27FC236}">
                <a16:creationId xmlns:a16="http://schemas.microsoft.com/office/drawing/2014/main" id="{1601EF2B-8AB1-935E-7A6A-FB29DB486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60" y="592915"/>
            <a:ext cx="11823478" cy="5126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E0021B-6762-FF9A-B86A-7899202A1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ASOS 2022</a:t>
            </a:r>
          </a:p>
        </p:txBody>
      </p:sp>
    </p:spTree>
    <p:extLst>
      <p:ext uri="{BB962C8B-B14F-4D97-AF65-F5344CB8AC3E}">
        <p14:creationId xmlns:p14="http://schemas.microsoft.com/office/powerpoint/2010/main" val="20526613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BFB4F44-50A3-2388-45AB-ED5D674F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8125"/>
            <a:ext cx="10515600" cy="971778"/>
          </a:xfrm>
        </p:spPr>
        <p:txBody>
          <a:bodyPr/>
          <a:lstStyle/>
          <a:p>
            <a:r>
              <a:rPr lang="sk-SK">
                <a:solidFill>
                  <a:srgbClr val="375623"/>
                </a:solidFill>
                <a:cs typeface="Calibri Light"/>
              </a:rPr>
              <a:t>Výhody</a:t>
            </a:r>
            <a:endParaRPr lang="sk-SK">
              <a:solidFill>
                <a:srgbClr val="375623"/>
              </a:solidFill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DC6F0E0C-B64D-B49D-E7E4-876877A4A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7058" y="1299482"/>
            <a:ext cx="10515600" cy="4986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2400">
                <a:cs typeface="Calibri"/>
              </a:rPr>
              <a:t>Produkty rovnakej </a:t>
            </a:r>
            <a:r>
              <a:rPr lang="sk-SK" sz="2400" i="1" err="1">
                <a:cs typeface="Calibri"/>
              </a:rPr>
              <a:t>Factory</a:t>
            </a:r>
            <a:r>
              <a:rPr lang="sk-SK" sz="2400">
                <a:cs typeface="Calibri"/>
              </a:rPr>
              <a:t> sú vždy kompatibilné</a:t>
            </a:r>
          </a:p>
          <a:p>
            <a:r>
              <a:rPr lang="sk-SK" sz="2400">
                <a:cs typeface="Calibri"/>
              </a:rPr>
              <a:t>Vynheme sa úzkemu prepojeniu medzi klientskym kódom a konkrétnymi produktmi</a:t>
            </a:r>
          </a:p>
          <a:p>
            <a:r>
              <a:rPr lang="sk-SK" sz="2400">
                <a:cs typeface="Calibri"/>
              </a:rPr>
              <a:t>Dobrá udržiavateľnosť kódu</a:t>
            </a:r>
          </a:p>
          <a:p>
            <a:pPr lvl="1"/>
            <a:r>
              <a:rPr lang="sk-SK" sz="2000">
                <a:cs typeface="Calibri"/>
              </a:rPr>
              <a:t>extrahujem na na spoločné miesta</a:t>
            </a:r>
          </a:p>
          <a:p>
            <a:r>
              <a:rPr lang="sk-SK" sz="2400" i="1">
                <a:ea typeface="+mn-lt"/>
                <a:cs typeface="+mn-lt"/>
              </a:rPr>
              <a:t>Open/Closed Principle </a:t>
            </a:r>
          </a:p>
          <a:p>
            <a:pPr lvl="1"/>
            <a:r>
              <a:rPr lang="sk-SK" sz="2000">
                <a:ea typeface="+mn-lt"/>
                <a:cs typeface="+mn-lt"/>
              </a:rPr>
              <a:t>možnosť jednoducho pridať nové varianty produktov</a:t>
            </a:r>
            <a:endParaRPr lang="sk-SK" sz="2000">
              <a:cs typeface="Calibri"/>
            </a:endParaRPr>
          </a:p>
          <a:p>
            <a:endParaRPr lang="sk-SK" sz="2400">
              <a:cs typeface="Calibri"/>
            </a:endParaRPr>
          </a:p>
          <a:p>
            <a:endParaRPr lang="sk-SK" sz="2400">
              <a:cs typeface="Calibri"/>
            </a:endParaRPr>
          </a:p>
          <a:p>
            <a:r>
              <a:rPr lang="sk-SK" sz="2400">
                <a:cs typeface="Calibri"/>
              </a:rPr>
              <a:t>Kód sa môže stať komplikovanejším než je nutné</a:t>
            </a:r>
          </a:p>
          <a:p>
            <a:pPr lvl="1"/>
            <a:r>
              <a:rPr lang="sk-SK" sz="2000">
                <a:cs typeface="Calibri"/>
              </a:rPr>
              <a:t>Veľa potrebných tried</a:t>
            </a:r>
          </a:p>
        </p:txBody>
      </p:sp>
      <p:cxnSp>
        <p:nvCxnSpPr>
          <p:cNvPr id="4" name="Rovná spojovacia šípka 3">
            <a:extLst>
              <a:ext uri="{FF2B5EF4-FFF2-40B4-BE49-F238E27FC236}">
                <a16:creationId xmlns:a16="http://schemas.microsoft.com/office/drawing/2014/main" id="{D370F221-BA7F-CD16-157B-247A1A222D74}"/>
              </a:ext>
            </a:extLst>
          </p:cNvPr>
          <p:cNvCxnSpPr/>
          <p:nvPr/>
        </p:nvCxnSpPr>
        <p:spPr>
          <a:xfrm>
            <a:off x="449943" y="4604657"/>
            <a:ext cx="11085285" cy="72572"/>
          </a:xfrm>
          <a:prstGeom prst="straightConnector1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8433C355-A8E9-12DF-E1C8-D062B5DCA4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ASOS 2022</a:t>
            </a:r>
          </a:p>
        </p:txBody>
      </p:sp>
    </p:spTree>
    <p:extLst>
      <p:ext uri="{BB962C8B-B14F-4D97-AF65-F5344CB8AC3E}">
        <p14:creationId xmlns:p14="http://schemas.microsoft.com/office/powerpoint/2010/main" val="16966685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B8BFE-4C52-3477-8C2F-C15FE8F9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Builder Pattern</a:t>
            </a:r>
          </a:p>
        </p:txBody>
      </p:sp>
      <p:pic>
        <p:nvPicPr>
          <p:cNvPr id="18" name="Obrázok 18">
            <a:extLst>
              <a:ext uri="{FF2B5EF4-FFF2-40B4-BE49-F238E27FC236}">
                <a16:creationId xmlns:a16="http://schemas.microsoft.com/office/drawing/2014/main" id="{720CE599-0E55-0D11-E8F9-DF99A5D4B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308867"/>
            <a:ext cx="6780700" cy="423793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F92E7-5F53-4C3E-5A49-507DA282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ASOS 2022</a:t>
            </a:r>
          </a:p>
        </p:txBody>
      </p:sp>
    </p:spTree>
    <p:extLst>
      <p:ext uri="{BB962C8B-B14F-4D97-AF65-F5344CB8AC3E}">
        <p14:creationId xmlns:p14="http://schemas.microsoft.com/office/powerpoint/2010/main" val="36110958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8BFE-4C52-3477-8C2F-C15FE8F9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cs typeface="Calibri Light"/>
              </a:rPr>
              <a:t>Builder Pattern</a:t>
            </a:r>
            <a:endParaRPr lang="en-US">
              <a:solidFill>
                <a:srgbClr val="064E6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F92E7-5F53-4C3E-5A49-507DA282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ASOS 2022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E0822374-8F79-ED0F-7B90-769E4E723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055" y="2313418"/>
            <a:ext cx="4600575" cy="2686050"/>
          </a:xfrm>
          <a:prstGeom prst="rect">
            <a:avLst/>
          </a:prstGeom>
        </p:spPr>
      </p:pic>
      <p:pic>
        <p:nvPicPr>
          <p:cNvPr id="8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E194E436-8A8A-FEA8-0A6F-B89F28D8C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2228850"/>
            <a:ext cx="489585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13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8BFE-4C52-3477-8C2F-C15FE8F9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cs typeface="Calibri Light"/>
              </a:rPr>
              <a:t>Builder Pattern</a:t>
            </a:r>
            <a:endParaRPr lang="en-US">
              <a:solidFill>
                <a:srgbClr val="064E6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F92E7-5F53-4C3E-5A49-507DA282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ASOS 2022</a:t>
            </a:r>
          </a:p>
        </p:txBody>
      </p:sp>
      <p:pic>
        <p:nvPicPr>
          <p:cNvPr id="3" name="Obrázok 4">
            <a:extLst>
              <a:ext uri="{FF2B5EF4-FFF2-40B4-BE49-F238E27FC236}">
                <a16:creationId xmlns:a16="http://schemas.microsoft.com/office/drawing/2014/main" id="{21D49F1F-0765-EAA6-1BC0-4F8DECC52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6100" y="1749348"/>
            <a:ext cx="5762625" cy="392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8BFE-4C52-3477-8C2F-C15FE8F9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cs typeface="Calibri Light"/>
              </a:rPr>
              <a:t>Builder Pattern - Director</a:t>
            </a:r>
            <a:endParaRPr lang="en-US">
              <a:solidFill>
                <a:srgbClr val="064E6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F92E7-5F53-4C3E-5A49-507DA282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ASOS 2022</a:t>
            </a:r>
          </a:p>
        </p:txBody>
      </p:sp>
      <p:pic>
        <p:nvPicPr>
          <p:cNvPr id="5" name="Obrázok 5" descr="Obrázok, na ktorom je text&#10;&#10;Automaticky generovaný popis">
            <a:extLst>
              <a:ext uri="{FF2B5EF4-FFF2-40B4-BE49-F238E27FC236}">
                <a16:creationId xmlns:a16="http://schemas.microsoft.com/office/drawing/2014/main" id="{42266C18-55BD-12F7-E987-B6028F3C4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1657" y="1619750"/>
            <a:ext cx="5072742" cy="4424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853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8BFE-4C52-3477-8C2F-C15FE8F9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cs typeface="Calibri Light"/>
              </a:rPr>
              <a:t>Builder Pattern</a:t>
            </a:r>
            <a:endParaRPr lang="en-US">
              <a:solidFill>
                <a:srgbClr val="064E6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F92E7-5F53-4C3E-5A49-507DA282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ASOS 2022</a:t>
            </a:r>
          </a:p>
        </p:txBody>
      </p:sp>
      <p:pic>
        <p:nvPicPr>
          <p:cNvPr id="9" name="Obrázok 9" descr="Obrázok, na ktorom je text&#10;&#10;Automaticky generovaný popis">
            <a:extLst>
              <a:ext uri="{FF2B5EF4-FFF2-40B4-BE49-F238E27FC236}">
                <a16:creationId xmlns:a16="http://schemas.microsoft.com/office/drawing/2014/main" id="{1D829D70-C869-D9DA-7688-F503A9A7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5813" y="2638425"/>
            <a:ext cx="2943225" cy="1752600"/>
          </a:xfrm>
          <a:prstGeom prst="rect">
            <a:avLst/>
          </a:prstGeom>
        </p:spPr>
      </p:pic>
      <p:pic>
        <p:nvPicPr>
          <p:cNvPr id="6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9F605F56-5229-AE22-521D-664B925BCE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2950" y="1346615"/>
            <a:ext cx="3400425" cy="4860094"/>
          </a:xfrm>
          <a:prstGeom prst="rect">
            <a:avLst/>
          </a:prstGeom>
        </p:spPr>
      </p:pic>
      <p:pic>
        <p:nvPicPr>
          <p:cNvPr id="7" name="Obrázok 7" descr="Obrázok, na ktorom je text&#10;&#10;Automaticky generovaný popis">
            <a:extLst>
              <a:ext uri="{FF2B5EF4-FFF2-40B4-BE49-F238E27FC236}">
                <a16:creationId xmlns:a16="http://schemas.microsoft.com/office/drawing/2014/main" id="{2DF52690-54D1-D7CA-1910-AA43E20C6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72" y="2143541"/>
            <a:ext cx="3332144" cy="333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953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B8BFE-4C52-3477-8C2F-C15FE8F9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rgbClr val="FFFFFF"/>
                </a:solidFill>
              </a:rPr>
              <a:t>Factory</a:t>
            </a:r>
            <a:endParaRPr lang="en-US" sz="36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280916E9-D99D-D287-4A36-806C09D827F1}"/>
              </a:ext>
            </a:extLst>
          </p:cNvPr>
          <p:cNvSpPr txBox="1">
            <a:spLocks/>
          </p:cNvSpPr>
          <p:nvPr/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sk-SK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ASOS 2022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B3BFF94-D6FF-9AB3-8E74-7FADAD228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4979" y="1333614"/>
            <a:ext cx="5600700" cy="359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920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B8BFE-4C52-3477-8C2F-C15FE8F91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cs typeface="Calibri Light"/>
              </a:rPr>
              <a:t>Builder Pattern - Director</a:t>
            </a:r>
            <a:endParaRPr lang="en-US">
              <a:solidFill>
                <a:srgbClr val="064E69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F92E7-5F53-4C3E-5A49-507DA282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ASOS 2022</a:t>
            </a:r>
          </a:p>
        </p:txBody>
      </p:sp>
      <p:pic>
        <p:nvPicPr>
          <p:cNvPr id="6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76AECEE1-DC46-3B25-83FA-301836939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2167426"/>
            <a:ext cx="4495800" cy="2885097"/>
          </a:xfrm>
          <a:prstGeom prst="rect">
            <a:avLst/>
          </a:prstGeom>
        </p:spPr>
      </p:pic>
      <p:pic>
        <p:nvPicPr>
          <p:cNvPr id="7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0908B9E7-C693-39EF-6F2E-BA5DD2BB0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6575" y="3188960"/>
            <a:ext cx="4333875" cy="965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48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18DEB-4BFC-15E7-7D20-1592C7743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ea typeface="+mj-lt"/>
                <a:cs typeface="+mj-lt"/>
              </a:rPr>
              <a:t>Problém</a:t>
            </a:r>
            <a:r>
              <a:rPr lang="en-US">
                <a:ea typeface="+mj-lt"/>
                <a:cs typeface="+mj-lt"/>
              </a:rPr>
              <a:t>  - </a:t>
            </a:r>
            <a:r>
              <a:rPr lang="en-US" err="1">
                <a:ea typeface="+mj-lt"/>
                <a:cs typeface="+mj-lt"/>
              </a:rPr>
              <a:t>vytvorenie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databázového</a:t>
            </a:r>
            <a:r>
              <a:rPr lang="en-US">
                <a:ea typeface="+mj-lt"/>
                <a:cs typeface="+mj-lt"/>
              </a:rPr>
              <a:t> spojenia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44CFE4-3F8B-0E56-7AEE-16D16F1C18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7878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15D3A2E-B933-7624-708F-79E30B0A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84" y="812172"/>
            <a:ext cx="8229600" cy="5683598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E1E3748-3E18-F6C9-3C60-4DEB041AD00F}"/>
              </a:ext>
            </a:extLst>
          </p:cNvPr>
          <p:cNvSpPr txBox="1">
            <a:spLocks/>
          </p:cNvSpPr>
          <p:nvPr/>
        </p:nvSpPr>
        <p:spPr>
          <a:xfrm>
            <a:off x="838200" y="-18520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ea typeface="+mj-lt"/>
                <a:cs typeface="+mj-lt"/>
              </a:rPr>
              <a:t>Problém</a:t>
            </a:r>
            <a:r>
              <a:rPr lang="en-US">
                <a:ea typeface="+mj-lt"/>
                <a:cs typeface="+mj-lt"/>
              </a:rPr>
              <a:t>  - </a:t>
            </a:r>
            <a:r>
              <a:rPr lang="en-US" err="1">
                <a:ea typeface="+mj-lt"/>
                <a:cs typeface="+mj-lt"/>
              </a:rPr>
              <a:t>vytvorenie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databázového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spojenia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050835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015D3A2E-B933-7624-708F-79E30B0A0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84" y="812172"/>
            <a:ext cx="8229600" cy="5683598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135B814-848B-540C-631A-C5D8685A7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1307" y="4467678"/>
            <a:ext cx="1943100" cy="19431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021903A-3073-0EFD-A676-7DAA15900C92}"/>
              </a:ext>
            </a:extLst>
          </p:cNvPr>
          <p:cNvSpPr txBox="1">
            <a:spLocks/>
          </p:cNvSpPr>
          <p:nvPr/>
        </p:nvSpPr>
        <p:spPr>
          <a:xfrm>
            <a:off x="980017" y="-1280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ea typeface="+mj-lt"/>
                <a:cs typeface="+mj-lt"/>
              </a:rPr>
              <a:t>Problém</a:t>
            </a:r>
            <a:r>
              <a:rPr lang="en-US">
                <a:ea typeface="+mj-lt"/>
                <a:cs typeface="+mj-lt"/>
              </a:rPr>
              <a:t>  - </a:t>
            </a:r>
            <a:r>
              <a:rPr lang="en-US" err="1">
                <a:ea typeface="+mj-lt"/>
                <a:cs typeface="+mj-lt"/>
              </a:rPr>
              <a:t>vytvorenie</a:t>
            </a:r>
            <a:r>
              <a:rPr lang="en-US">
                <a:ea typeface="+mj-lt"/>
                <a:cs typeface="+mj-lt"/>
              </a:rPr>
              <a:t> </a:t>
            </a:r>
            <a:r>
              <a:rPr lang="en-US" err="1">
                <a:ea typeface="+mj-lt"/>
                <a:cs typeface="+mj-lt"/>
              </a:rPr>
              <a:t>databázového</a:t>
            </a:r>
            <a:r>
              <a:rPr lang="en-US">
                <a:ea typeface="+mj-lt"/>
                <a:cs typeface="+mj-lt"/>
              </a:rPr>
              <a:t> </a:t>
            </a:r>
            <a:r>
              <a:rPr lang="en-US" err="1">
                <a:ea typeface="+mj-lt"/>
                <a:cs typeface="+mj-lt"/>
              </a:rPr>
              <a:t>spojenia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2166298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D0DE23B1-9AF5-5C03-6EB3-37236EB11F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148" y="221797"/>
            <a:ext cx="9287704" cy="6412366"/>
          </a:xfr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47D2183-6C79-79C4-39D4-4520D6172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0415" y="3581400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9343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BB8BFE-4C52-3477-8C2F-C15FE8F91D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2411766"/>
            <a:ext cx="2628900" cy="21027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ea typeface="+mj-lt"/>
                <a:cs typeface="+mj-lt"/>
              </a:rPr>
              <a:t>Singleton</a:t>
            </a:r>
            <a:endParaRPr lang="en-US"/>
          </a:p>
          <a:p>
            <a:pPr algn="ctr"/>
            <a:endParaRPr lang="en-US" sz="3600" kern="1200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BF92E7-5F53-4C3E-5A49-507DA2826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28700" y="6356350"/>
            <a:ext cx="62103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ASOS 2022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EC3E16F3-AC86-C779-1CE1-CBA5C91C1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981" y="1570173"/>
            <a:ext cx="5573485" cy="357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1772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23D567-9DAA-2AB4-832A-DCDD617B4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080"/>
            <a:ext cx="3282696" cy="52578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Funkcia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E0CD53-DD1A-D911-5292-B6D2999A6B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640081"/>
            <a:ext cx="6024654" cy="5257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</a:t>
            </a:r>
            <a:r>
              <a:rPr lang="en-US" err="1">
                <a:ea typeface="+mn-lt"/>
                <a:cs typeface="+mn-lt"/>
              </a:rPr>
              <a:t>Jediná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inštancia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triedy</a:t>
            </a:r>
            <a:r>
              <a:rPr lang="en-US">
                <a:ea typeface="+mn-lt"/>
                <a:cs typeface="+mn-lt"/>
              </a:rPr>
              <a:t> v </a:t>
            </a:r>
            <a:r>
              <a:rPr lang="en-US" err="1">
                <a:ea typeface="+mn-lt"/>
                <a:cs typeface="+mn-lt"/>
              </a:rPr>
              <a:t>systéme</a:t>
            </a:r>
            <a:endParaRPr lang="en-US">
              <a:ea typeface="+mn-lt"/>
              <a:cs typeface="+mn-lt"/>
            </a:endParaRPr>
          </a:p>
          <a:p>
            <a:pPr marL="0" indent="0">
              <a:buNone/>
            </a:pPr>
            <a:endParaRPr lang="en-US" sz="24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                   </a:t>
            </a:r>
          </a:p>
          <a:p>
            <a:pPr marL="0" indent="0">
              <a:buNone/>
            </a:pPr>
            <a:r>
              <a:rPr lang="en-US" sz="2400">
                <a:ea typeface="+mn-lt"/>
                <a:cs typeface="+mn-lt"/>
              </a:rPr>
              <a:t>       </a:t>
            </a:r>
            <a:r>
              <a:rPr lang="en-US" err="1">
                <a:ea typeface="+mn-lt"/>
                <a:cs typeface="+mn-lt"/>
              </a:rPr>
              <a:t>Prístup</a:t>
            </a:r>
            <a:r>
              <a:rPr lang="en-US">
                <a:ea typeface="+mn-lt"/>
                <a:cs typeface="+mn-lt"/>
              </a:rPr>
              <a:t> k </a:t>
            </a:r>
            <a:r>
              <a:rPr lang="en-US" err="1">
                <a:ea typeface="+mn-lt"/>
                <a:cs typeface="+mn-lt"/>
              </a:rPr>
              <a:t>inštancií</a:t>
            </a:r>
            <a:r>
              <a:rPr lang="en-US">
                <a:ea typeface="+mn-lt"/>
                <a:cs typeface="+mn-lt"/>
              </a:rPr>
              <a:t> z </a:t>
            </a:r>
            <a:r>
              <a:rPr lang="en-US" err="1">
                <a:ea typeface="+mn-lt"/>
                <a:cs typeface="+mn-lt"/>
              </a:rPr>
              <a:t>celého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systému</a:t>
            </a:r>
            <a:endParaRPr lang="en-US">
              <a:ea typeface="+mn-lt"/>
              <a:cs typeface="+mn-lt"/>
            </a:endParaRPr>
          </a:p>
          <a:p>
            <a:endParaRPr lang="en-US" sz="240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0E5DBC-D260-AF0C-321A-0B45929D68DA}"/>
              </a:ext>
            </a:extLst>
          </p:cNvPr>
          <p:cNvSpPr/>
          <p:nvPr/>
        </p:nvSpPr>
        <p:spPr>
          <a:xfrm>
            <a:off x="4898571" y="210094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cs typeface="Calibri"/>
              </a:rPr>
              <a:t>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7674C-A27F-0831-192D-7CC445D0A2BC}"/>
              </a:ext>
            </a:extLst>
          </p:cNvPr>
          <p:cNvSpPr/>
          <p:nvPr/>
        </p:nvSpPr>
        <p:spPr>
          <a:xfrm>
            <a:off x="4898570" y="3523342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>
                <a:cs typeface="Calibri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525955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A62E80-2084-532A-C2A1-4AA101120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Štruktúra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29F66A9-FFE1-5A6A-F090-A706526B90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8516" y="431309"/>
            <a:ext cx="7477385" cy="600031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A4D7DBB-9DD1-6EBD-4147-D9EE39D75C68}"/>
              </a:ext>
            </a:extLst>
          </p:cNvPr>
          <p:cNvSpPr/>
          <p:nvPr/>
        </p:nvSpPr>
        <p:spPr>
          <a:xfrm>
            <a:off x="4056743" y="3929743"/>
            <a:ext cx="2641600" cy="26270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496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C7D810C-0BB6-C870-8F1A-0AD998A84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3400">
                <a:solidFill>
                  <a:srgbClr val="FFFFFF"/>
                </a:solidFill>
                <a:cs typeface="Calibri Light"/>
              </a:rPr>
              <a:t>Implementácia</a:t>
            </a:r>
            <a:endParaRPr lang="en-US" sz="34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304BF70-0B55-2B1E-B0D8-1EA266AFD9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466352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3373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62EA0E7-1AED-DEAF-790A-61BBF4E75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  <a:cs typeface="Calibri Light"/>
              </a:rPr>
              <a:t>Ochrana Snigletonu</a:t>
            </a:r>
            <a:endParaRPr lang="en-US" sz="4000">
              <a:solidFill>
                <a:srgbClr val="FFFFFF"/>
              </a:solidFill>
            </a:endParaRP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E6595235-251B-DFAB-3B02-DF890A0AF9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454630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966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B438A27-3704-46FF-2CCE-AB3187748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072" y="2295567"/>
            <a:ext cx="7605962" cy="3301164"/>
          </a:xfrm>
        </p:spPr>
      </p:pic>
    </p:spTree>
    <p:extLst>
      <p:ext uri="{BB962C8B-B14F-4D97-AF65-F5344CB8AC3E}">
        <p14:creationId xmlns:p14="http://schemas.microsoft.com/office/powerpoint/2010/main" val="1275649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89B50-9B29-AF4C-3C38-884CEC051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err="1">
                <a:solidFill>
                  <a:srgbClr val="FFFFFF"/>
                </a:solidFill>
                <a:ea typeface="+mj-lt"/>
                <a:cs typeface="+mj-lt"/>
              </a:rPr>
              <a:t>Využitie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B43D7-6E09-A677-3C4A-6B3DE8A87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259" y="649480"/>
            <a:ext cx="6555347" cy="554604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err="1">
                <a:cs typeface="Calibri"/>
              </a:rPr>
              <a:t>Kontrola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zdieľaného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úložiska</a:t>
            </a:r>
            <a:r>
              <a:rPr lang="en-US">
                <a:cs typeface="Calibri"/>
              </a:rPr>
              <a:t> (</a:t>
            </a:r>
            <a:r>
              <a:rPr lang="en-US" err="1">
                <a:cs typeface="Calibri"/>
              </a:rPr>
              <a:t>databáza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alebo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súbor</a:t>
            </a:r>
            <a:r>
              <a:rPr lang="en-US">
                <a:cs typeface="Calibri"/>
              </a:rPr>
              <a:t>)</a:t>
            </a:r>
          </a:p>
          <a:p>
            <a:r>
              <a:rPr lang="en-US" err="1">
                <a:cs typeface="Calibri"/>
              </a:rPr>
              <a:t>Logovanie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Cache</a:t>
            </a:r>
          </a:p>
          <a:p>
            <a:r>
              <a:rPr lang="en-US">
                <a:cs typeface="Calibri"/>
              </a:rPr>
              <a:t>Thread pool</a:t>
            </a:r>
          </a:p>
          <a:p>
            <a:r>
              <a:rPr lang="en-US" err="1">
                <a:ea typeface="+mn-lt"/>
                <a:cs typeface="+mn-lt"/>
              </a:rPr>
              <a:t>Zvýšená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kontrola</a:t>
            </a:r>
            <a:r>
              <a:rPr lang="en-US">
                <a:ea typeface="+mn-lt"/>
                <a:cs typeface="+mn-lt"/>
              </a:rPr>
              <a:t> pre </a:t>
            </a:r>
            <a:r>
              <a:rPr lang="en-US" err="1">
                <a:ea typeface="+mn-lt"/>
                <a:cs typeface="+mn-lt"/>
              </a:rPr>
              <a:t>globálnu</a:t>
            </a:r>
            <a:r>
              <a:rPr lang="en-US"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premennú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Abstract Factory, Builder, Prototype, Facade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5353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DA0A4-AE2F-64E1-4C81-C6BCBD4FF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Classic Lazy</a:t>
            </a:r>
            <a:endParaRPr lang="en-US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104FBB97-65C7-8DB8-A52D-6770E4CE6A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0" y="1943894"/>
            <a:ext cx="6096000" cy="4114800"/>
          </a:xfrm>
        </p:spPr>
      </p:pic>
    </p:spTree>
    <p:extLst>
      <p:ext uri="{BB962C8B-B14F-4D97-AF65-F5344CB8AC3E}">
        <p14:creationId xmlns:p14="http://schemas.microsoft.com/office/powerpoint/2010/main" val="7531272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B64148-B6FA-C46C-C946-DAB7A0CA8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96"/>
            <a:ext cx="10515600" cy="1325563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Multi Thread Lazy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DF30E23-06EC-E1BD-2CC0-0704F125E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2398" y="1412876"/>
            <a:ext cx="5632496" cy="5219170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59C40B-B8AF-2DA2-4B4C-432F6776A758}"/>
              </a:ext>
            </a:extLst>
          </p:cNvPr>
          <p:cNvSpPr txBox="1"/>
          <p:nvPr/>
        </p:nvSpPr>
        <p:spPr>
          <a:xfrm>
            <a:off x="4165600" y="4659086"/>
            <a:ext cx="1393371" cy="2467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4046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38BF6-B866-BA92-F233-05585E756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Bill Pough Singleton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5DC0D661-BE2E-0CC9-EE84-FBAB22AD2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311" y="1825625"/>
            <a:ext cx="9005378" cy="4351338"/>
          </a:xfrm>
        </p:spPr>
      </p:pic>
    </p:spTree>
    <p:extLst>
      <p:ext uri="{BB962C8B-B14F-4D97-AF65-F5344CB8AC3E}">
        <p14:creationId xmlns:p14="http://schemas.microsoft.com/office/powerpoint/2010/main" val="103017369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5D38-91A8-A234-0BEC-07CC368B9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Reflection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B19ECCF-316B-B00E-7B50-5078B68AAE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295" y="1825625"/>
            <a:ext cx="6681409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0EB8F0-2338-F0B2-E86C-E93F0D383AA0}"/>
              </a:ext>
            </a:extLst>
          </p:cNvPr>
          <p:cNvSpPr txBox="1"/>
          <p:nvPr/>
        </p:nvSpPr>
        <p:spPr>
          <a:xfrm>
            <a:off x="3556000" y="3541486"/>
            <a:ext cx="3352799" cy="7402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6058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E553C-7EF1-6E70-79B8-430640A15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Serialization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BD0EC6E-C9CC-3CA7-EDD7-73760D064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295" y="1825625"/>
            <a:ext cx="6681409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321616-F6BD-8F45-C558-79F374BCE02A}"/>
              </a:ext>
            </a:extLst>
          </p:cNvPr>
          <p:cNvSpPr txBox="1"/>
          <p:nvPr/>
        </p:nvSpPr>
        <p:spPr>
          <a:xfrm>
            <a:off x="3048000" y="5181600"/>
            <a:ext cx="5776685" cy="333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284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2F731-F740-F5A4-5D0B-3698415D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Cloning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F6ED8DC3-A9E5-A3CE-E5D0-CE54831AE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5559" y="1825625"/>
            <a:ext cx="5920882" cy="435133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B78067-263A-4107-1BE8-F92586A9799F}"/>
              </a:ext>
            </a:extLst>
          </p:cNvPr>
          <p:cNvSpPr txBox="1"/>
          <p:nvPr/>
        </p:nvSpPr>
        <p:spPr>
          <a:xfrm>
            <a:off x="3439886" y="4862286"/>
            <a:ext cx="5602513" cy="9143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4472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AF1653F-BBD7-9233-6230-7C3F95FED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096"/>
            <a:ext cx="10515600" cy="1325563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Moja </a:t>
            </a:r>
            <a:r>
              <a:rPr lang="en-US" err="1">
                <a:cs typeface="Calibri Light"/>
              </a:rPr>
              <a:t>implementácia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5BB944A-F7F9-0AFD-1707-726357380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306" y="2079281"/>
            <a:ext cx="9739236" cy="270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9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AC2FC-EBEA-E3E7-F419-2DCB2F5CA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669EF5E-92ED-CD11-7CAC-FE5CC826E7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8779" y="1917133"/>
            <a:ext cx="8507185" cy="3021692"/>
          </a:xfrm>
        </p:spPr>
      </p:pic>
    </p:spTree>
    <p:extLst>
      <p:ext uri="{BB962C8B-B14F-4D97-AF65-F5344CB8AC3E}">
        <p14:creationId xmlns:p14="http://schemas.microsoft.com/office/powerpoint/2010/main" val="22832857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BCE4-00B5-5F3B-C02C-A7E87D3A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7C4AE99C-1E8A-FF53-3901-3618D85AD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4425" y="594519"/>
            <a:ext cx="9963150" cy="2952750"/>
          </a:xfr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2DD272EB-C64D-D1A6-C671-52E8F7CB8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3314" y="4262464"/>
            <a:ext cx="5972628" cy="187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88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3B438A27-3704-46FF-2CCE-AB31877481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072" y="2295567"/>
            <a:ext cx="7605962" cy="3301164"/>
          </a:xfr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870D06D-01D2-F882-1116-AE9C689BC8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725" b="9195"/>
          <a:stretch/>
        </p:blipFill>
        <p:spPr>
          <a:xfrm>
            <a:off x="8462879" y="2038352"/>
            <a:ext cx="1079424" cy="625014"/>
          </a:xfrm>
          <a:prstGeom prst="rect">
            <a:avLst/>
          </a:prstGeom>
          <a:ln w="57150">
            <a:solidFill>
              <a:srgbClr val="FF0000"/>
            </a:solidFill>
          </a:ln>
        </p:spPr>
      </p:pic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BA93AE3E-3119-FC60-EFA7-1F0A20E75042}"/>
              </a:ext>
            </a:extLst>
          </p:cNvPr>
          <p:cNvCxnSpPr/>
          <p:nvPr/>
        </p:nvCxnSpPr>
        <p:spPr>
          <a:xfrm flipV="1">
            <a:off x="6146800" y="2386013"/>
            <a:ext cx="2311400" cy="1657350"/>
          </a:xfrm>
          <a:prstGeom prst="curvedConnector3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Arc 5">
            <a:extLst>
              <a:ext uri="{FF2B5EF4-FFF2-40B4-BE49-F238E27FC236}">
                <a16:creationId xmlns:a16="http://schemas.microsoft.com/office/drawing/2014/main" id="{BB904216-28BF-0267-9295-9267C1341AA9}"/>
              </a:ext>
            </a:extLst>
          </p:cNvPr>
          <p:cNvSpPr/>
          <p:nvPr/>
        </p:nvSpPr>
        <p:spPr>
          <a:xfrm rot="19740000">
            <a:off x="8863430" y="3822786"/>
            <a:ext cx="408214" cy="251731"/>
          </a:xfrm>
          <a:prstGeom prst="arc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1509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350F-16BA-C7D9-9981-C0AAEF987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ED9C824-3006-3800-D90F-0CEB2E2A6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8025" y="1959769"/>
            <a:ext cx="5695950" cy="933450"/>
          </a:xfrm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FEFC84F6-C9BF-A26C-659D-FAF53077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857" y="3658719"/>
            <a:ext cx="5878285" cy="7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3140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9ACD273-51DC-A5EB-941A-07E57742D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prstGeom prst="ellipse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3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Prototype pattern</a:t>
            </a:r>
          </a:p>
        </p:txBody>
      </p:sp>
      <p:pic>
        <p:nvPicPr>
          <p:cNvPr id="4" name="Obrázok 4">
            <a:extLst>
              <a:ext uri="{FF2B5EF4-FFF2-40B4-BE49-F238E27FC236}">
                <a16:creationId xmlns:a16="http://schemas.microsoft.com/office/drawing/2014/main" id="{CCF237EE-F21B-9DC2-6F26-B6C6E35331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758088"/>
            <a:ext cx="6780700" cy="33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250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ADE4CE9-892E-639F-E6AB-0828266BD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75488"/>
            <a:ext cx="10515600" cy="1197864"/>
          </a:xfrm>
        </p:spPr>
        <p:txBody>
          <a:bodyPr>
            <a:normAutofit/>
          </a:bodyPr>
          <a:lstStyle/>
          <a:p>
            <a:r>
              <a:rPr lang="sk-SK">
                <a:cs typeface="Calibri Light"/>
              </a:rPr>
              <a:t>Problém</a:t>
            </a:r>
            <a:endParaRPr lang="sk-SK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5488" y="585216"/>
            <a:ext cx="0" cy="914400"/>
          </a:xfrm>
          <a:prstGeom prst="line">
            <a:avLst/>
          </a:prstGeom>
          <a:ln w="1905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brázok 4">
            <a:extLst>
              <a:ext uri="{FF2B5EF4-FFF2-40B4-BE49-F238E27FC236}">
                <a16:creationId xmlns:a16="http://schemas.microsoft.com/office/drawing/2014/main" id="{3E70FEA1-D1E0-AFF7-7735-ADE4258B8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2556205"/>
            <a:ext cx="6217920" cy="30623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5BC6768-D65D-9C0A-41D0-21901E3531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6" y="2002536"/>
            <a:ext cx="3822192" cy="4169664"/>
          </a:xfrm>
        </p:spPr>
        <p:txBody>
          <a:bodyPr anchor="t">
            <a:normAutofit/>
          </a:bodyPr>
          <a:lstStyle/>
          <a:p>
            <a:pPr marL="0" indent="0" algn="ctr">
              <a:buNone/>
            </a:pPr>
            <a:r>
              <a:rPr lang="en-US" sz="2200" err="1">
                <a:cs typeface="Calibri"/>
              </a:rPr>
              <a:t>Mám</a:t>
            </a:r>
            <a:r>
              <a:rPr lang="en-US" sz="2200">
                <a:cs typeface="Calibri"/>
              </a:rPr>
              <a:t> </a:t>
            </a:r>
            <a:r>
              <a:rPr lang="en-US" sz="2200" err="1">
                <a:cs typeface="Calibri"/>
              </a:rPr>
              <a:t>objekt</a:t>
            </a:r>
            <a:r>
              <a:rPr lang="en-US" sz="2200">
                <a:cs typeface="Calibri"/>
              </a:rPr>
              <a:t> a </a:t>
            </a:r>
            <a:r>
              <a:rPr lang="en-US" sz="2200" err="1">
                <a:cs typeface="Calibri"/>
              </a:rPr>
              <a:t>chcem</a:t>
            </a:r>
            <a:r>
              <a:rPr lang="en-US" sz="2200">
                <a:cs typeface="Calibri"/>
              </a:rPr>
              <a:t> </a:t>
            </a:r>
            <a:r>
              <a:rPr lang="en-US" sz="2200" err="1">
                <a:cs typeface="Calibri"/>
              </a:rPr>
              <a:t>vytvoriť</a:t>
            </a:r>
            <a:r>
              <a:rPr lang="en-US" sz="2200">
                <a:cs typeface="Calibri"/>
              </a:rPr>
              <a:t> </a:t>
            </a:r>
            <a:r>
              <a:rPr lang="en-US" sz="2200" err="1">
                <a:cs typeface="Calibri"/>
              </a:rPr>
              <a:t>jeho</a:t>
            </a:r>
            <a:r>
              <a:rPr lang="en-US" sz="2200">
                <a:cs typeface="Calibri"/>
              </a:rPr>
              <a:t> </a:t>
            </a:r>
            <a:r>
              <a:rPr lang="en-US" sz="2200" err="1">
                <a:cs typeface="Calibri"/>
              </a:rPr>
              <a:t>presnú</a:t>
            </a:r>
            <a:r>
              <a:rPr lang="en-US" sz="2200">
                <a:cs typeface="Calibri"/>
              </a:rPr>
              <a:t> </a:t>
            </a:r>
            <a:r>
              <a:rPr lang="en-US" sz="2200" err="1">
                <a:cs typeface="Calibri"/>
              </a:rPr>
              <a:t>kópiu</a:t>
            </a:r>
            <a:r>
              <a:rPr lang="en-US" sz="2200">
                <a:cs typeface="Calibri"/>
              </a:rPr>
              <a:t>. </a:t>
            </a:r>
            <a:endParaRPr lang="sk-SK">
              <a:cs typeface="Calibri" panose="020F0502020204030204"/>
            </a:endParaRPr>
          </a:p>
          <a:p>
            <a:pPr marL="0" indent="0">
              <a:buNone/>
            </a:pPr>
            <a:r>
              <a:rPr lang="en-US" sz="2200">
                <a:cs typeface="Calibri"/>
              </a:rPr>
              <a:t>                    </a:t>
            </a:r>
          </a:p>
          <a:p>
            <a:pPr marL="0" indent="0">
              <a:buNone/>
            </a:pPr>
            <a:endParaRPr lang="en-US" sz="2200">
              <a:cs typeface="Calibri"/>
            </a:endParaRPr>
          </a:p>
          <a:p>
            <a:pPr marL="0" indent="0">
              <a:buNone/>
            </a:pPr>
            <a:r>
              <a:rPr lang="en-US" sz="2200">
                <a:cs typeface="Calibri"/>
              </a:rPr>
              <a:t>               </a:t>
            </a:r>
            <a:r>
              <a:rPr lang="en-US" sz="6000">
                <a:cs typeface="Calibri"/>
              </a:rPr>
              <a:t>Ako ?</a:t>
            </a: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2003362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2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4FBE57E-A6F9-392B-5847-6A881073E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422318"/>
            <a:ext cx="3384000" cy="1492132"/>
          </a:xfrm>
        </p:spPr>
        <p:txBody>
          <a:bodyPr anchor="t">
            <a:normAutofit fontScale="90000"/>
          </a:bodyPr>
          <a:lstStyle/>
          <a:p>
            <a:pPr algn="ctr"/>
            <a:r>
              <a:rPr lang="sk-SK">
                <a:solidFill>
                  <a:schemeClr val="bg1"/>
                </a:solidFill>
                <a:cs typeface="Calibri Light"/>
              </a:rPr>
              <a:t>Riešenie </a:t>
            </a:r>
            <a:br>
              <a:rPr lang="sk-SK">
                <a:solidFill>
                  <a:schemeClr val="bg1"/>
                </a:solidFill>
                <a:cs typeface="Calibri Light"/>
              </a:rPr>
            </a:br>
            <a:r>
              <a:rPr lang="sk-SK">
                <a:solidFill>
                  <a:schemeClr val="bg1"/>
                </a:solidFill>
                <a:cs typeface="Calibri Light"/>
              </a:rPr>
              <a:t>= </a:t>
            </a:r>
            <a:br>
              <a:rPr lang="sk-SK">
                <a:solidFill>
                  <a:schemeClr val="bg1"/>
                </a:solidFill>
                <a:cs typeface="Calibri Light"/>
              </a:rPr>
            </a:br>
            <a:r>
              <a:rPr lang="sk-SK">
                <a:solidFill>
                  <a:schemeClr val="bg1"/>
                </a:solidFill>
                <a:cs typeface="Calibri Light"/>
              </a:rPr>
              <a:t>Klonovanie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2653B8E4-E502-DBE7-F7E7-C13CB3658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3371589"/>
            <a:ext cx="3384000" cy="27592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err="1">
                <a:solidFill>
                  <a:srgbClr val="FFFFFF">
                    <a:alpha val="60000"/>
                  </a:srgbClr>
                </a:solidFill>
                <a:cs typeface="Calibri"/>
              </a:rPr>
              <a:t>Delegovanie</a:t>
            </a:r>
            <a:r>
              <a:rPr lang="en-US">
                <a:solidFill>
                  <a:srgbClr val="FFFFFF">
                    <a:alpha val="60000"/>
                  </a:srgbClr>
                </a:solidFill>
                <a:cs typeface="Calibri"/>
              </a:rPr>
              <a:t> </a:t>
            </a:r>
            <a:r>
              <a:rPr lang="en-US" err="1">
                <a:solidFill>
                  <a:srgbClr val="FFFFFF">
                    <a:alpha val="60000"/>
                  </a:srgbClr>
                </a:solidFill>
                <a:cs typeface="Calibri"/>
              </a:rPr>
              <a:t>procesu</a:t>
            </a:r>
            <a:r>
              <a:rPr lang="en-US">
                <a:solidFill>
                  <a:srgbClr val="FFFFFF">
                    <a:alpha val="60000"/>
                  </a:srgbClr>
                </a:solidFill>
                <a:cs typeface="Calibri"/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  <a:cs typeface="Calibri"/>
              </a:rPr>
              <a:t>klonovania</a:t>
            </a:r>
            <a:r>
              <a:rPr lang="en-US">
                <a:solidFill>
                  <a:srgbClr val="FFFFFF">
                    <a:alpha val="60000"/>
                  </a:srgbClr>
                </a:solidFill>
                <a:cs typeface="Calibri"/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  <a:cs typeface="Calibri"/>
              </a:rPr>
              <a:t>na</a:t>
            </a:r>
            <a:r>
              <a:rPr lang="en-US">
                <a:solidFill>
                  <a:srgbClr val="FFFFFF">
                    <a:alpha val="60000"/>
                  </a:srgbClr>
                </a:solidFill>
                <a:cs typeface="Calibri"/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  <a:cs typeface="Calibri"/>
              </a:rPr>
              <a:t>skutočné</a:t>
            </a:r>
            <a:r>
              <a:rPr lang="en-US">
                <a:solidFill>
                  <a:srgbClr val="FFFFFF">
                    <a:alpha val="60000"/>
                  </a:srgbClr>
                </a:solidFill>
                <a:cs typeface="Calibri"/>
              </a:rPr>
              <a:t> </a:t>
            </a:r>
            <a:r>
              <a:rPr lang="en-US" err="1">
                <a:solidFill>
                  <a:srgbClr val="FFFFFF">
                    <a:alpha val="60000"/>
                  </a:srgbClr>
                </a:solidFill>
                <a:cs typeface="Calibri"/>
              </a:rPr>
              <a:t>objekty</a:t>
            </a:r>
            <a:r>
              <a:rPr lang="en-US">
                <a:solidFill>
                  <a:srgbClr val="FFFFFF">
                    <a:alpha val="60000"/>
                  </a:srgbClr>
                </a:solidFill>
                <a:cs typeface="Calibri"/>
              </a:rPr>
              <a:t>,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  <a:cs typeface="Calibri"/>
              </a:rPr>
              <a:t>ktoré</a:t>
            </a:r>
            <a:r>
              <a:rPr lang="en-US">
                <a:solidFill>
                  <a:srgbClr val="FFFFFF">
                    <a:alpha val="60000"/>
                  </a:srgbClr>
                </a:solidFill>
                <a:cs typeface="Calibri"/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  <a:cs typeface="Calibri"/>
              </a:rPr>
              <a:t>sa</a:t>
            </a:r>
            <a:r>
              <a:rPr lang="en-US">
                <a:solidFill>
                  <a:srgbClr val="FFFFFF">
                    <a:alpha val="60000"/>
                  </a:srgbClr>
                </a:solidFill>
                <a:cs typeface="Calibri"/>
              </a:rPr>
              <a:t> </a:t>
            </a:r>
            <a:r>
              <a:rPr lang="en-US" err="1">
                <a:solidFill>
                  <a:srgbClr val="FFFFFF">
                    <a:alpha val="60000"/>
                  </a:srgbClr>
                </a:solidFill>
                <a:cs typeface="Calibri"/>
              </a:rPr>
              <a:t>klonujú</a:t>
            </a:r>
            <a:endParaRPr lang="en-US">
              <a:solidFill>
                <a:srgbClr val="FFFFFF">
                  <a:alpha val="60000"/>
                </a:srgbClr>
              </a:solidFill>
              <a:cs typeface="Calibri"/>
            </a:endParaRPr>
          </a:p>
        </p:txBody>
      </p:sp>
      <p:pic>
        <p:nvPicPr>
          <p:cNvPr id="4" name="Obrázok 4">
            <a:extLst>
              <a:ext uri="{FF2B5EF4-FFF2-40B4-BE49-F238E27FC236}">
                <a16:creationId xmlns:a16="http://schemas.microsoft.com/office/drawing/2014/main" id="{370EAC4C-C192-B80F-FBDE-82F447975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1053" y="872538"/>
            <a:ext cx="6014185" cy="511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7400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829CE5-8B07-9A76-90C6-3CE56F2F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6700" b="1"/>
              <a:t> </a:t>
            </a:r>
            <a:r>
              <a:rPr lang="en-US" sz="6700" b="1" err="1">
                <a:solidFill>
                  <a:schemeClr val="accent6"/>
                </a:solidFill>
              </a:rPr>
              <a:t>Systém</a:t>
            </a:r>
            <a:r>
              <a:rPr lang="en-US" sz="6700" b="1"/>
              <a:t> </a:t>
            </a:r>
            <a:br>
              <a:rPr lang="en-US" sz="5300"/>
            </a:br>
            <a:r>
              <a:rPr lang="en-US" sz="4900" b="1" err="1">
                <a:cs typeface="Calibri Light"/>
              </a:rPr>
              <a:t>Šaláty</a:t>
            </a:r>
            <a:r>
              <a:rPr lang="en-US" sz="4900" b="1">
                <a:cs typeface="Calibri Light"/>
              </a:rPr>
              <a:t>:</a:t>
            </a:r>
            <a:br>
              <a:rPr lang="en-US" sz="4000" b="1">
                <a:cs typeface="Calibri Light"/>
              </a:rPr>
            </a:br>
            <a:r>
              <a:rPr lang="en-US" sz="3600" err="1">
                <a:cs typeface="Calibri Light"/>
              </a:rPr>
              <a:t>Mäsový</a:t>
            </a:r>
            <a:br>
              <a:rPr lang="en-US" sz="3600">
                <a:cs typeface="Calibri Light"/>
              </a:rPr>
            </a:br>
            <a:r>
              <a:rPr lang="en-US" sz="3600" err="1">
                <a:cs typeface="Calibri Light"/>
              </a:rPr>
              <a:t>Syrový</a:t>
            </a:r>
            <a:br>
              <a:rPr lang="en-US" sz="3600">
                <a:cs typeface="Calibri Light"/>
              </a:rPr>
            </a:br>
            <a:r>
              <a:rPr lang="en-US" sz="3600" err="1">
                <a:cs typeface="Calibri Light"/>
              </a:rPr>
              <a:t>Zeleninový</a:t>
            </a:r>
            <a:endParaRPr lang="en-US" sz="3600">
              <a:cs typeface="Calibri Light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D43BC7-735B-DDF5-542B-DB79C39945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" r="-12" b="-1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00964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FC4C4D9E-6A5F-BF8E-5081-9913F1717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5529884"/>
            <a:ext cx="5806440" cy="1096331"/>
          </a:xfrm>
        </p:spPr>
        <p:txBody>
          <a:bodyPr>
            <a:normAutofit/>
          </a:bodyPr>
          <a:lstStyle/>
          <a:p>
            <a:r>
              <a:rPr lang="sk-SK" sz="4000">
                <a:solidFill>
                  <a:srgbClr val="303030"/>
                </a:solidFill>
                <a:cs typeface="Calibri Light"/>
              </a:rPr>
              <a:t>UML</a:t>
            </a:r>
            <a:endParaRPr lang="sk-SK" sz="4000">
              <a:solidFill>
                <a:srgbClr val="303030"/>
              </a:solidFill>
            </a:endParaRPr>
          </a:p>
        </p:txBody>
      </p:sp>
      <p:pic>
        <p:nvPicPr>
          <p:cNvPr id="4" name="Obrázok 4" descr="Obrázok, na ktorom je text, prenosný počítač, snímka obrazovky&#10;&#10;Automaticky generovaný popis">
            <a:extLst>
              <a:ext uri="{FF2B5EF4-FFF2-40B4-BE49-F238E27FC236}">
                <a16:creationId xmlns:a16="http://schemas.microsoft.com/office/drawing/2014/main" id="{660BD66D-AD94-D988-6346-4D04B64E6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920" y="965200"/>
            <a:ext cx="5998595" cy="3989067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74CC690-3C9D-07E6-7F54-C4F7DA2786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34655" y="965199"/>
            <a:ext cx="4008101" cy="4020458"/>
          </a:xfrm>
        </p:spPr>
        <p:txBody>
          <a:bodyPr anchor="ctr">
            <a:normAutofit/>
          </a:bodyPr>
          <a:lstStyle/>
          <a:p>
            <a:r>
              <a:rPr lang="sk" sz="2000">
                <a:latin typeface="Consolas"/>
              </a:rPr>
              <a:t>V diagrame vidíme, že klient hovorí prototypu, aby sa naklonoval a vytvoril objekt.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34887622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AFAFFF9-6A16-06DC-29E6-800EE3775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>
                <a:cs typeface="Calibri Light"/>
              </a:rPr>
              <a:t>          </a:t>
            </a:r>
            <a:r>
              <a:rPr lang="sk-SK" b="1">
                <a:cs typeface="Calibri Light"/>
              </a:rPr>
              <a:t>Implementácia =&gt; </a:t>
            </a:r>
            <a:r>
              <a:rPr lang="sk-SK" b="1">
                <a:ea typeface="+mj-lt"/>
                <a:cs typeface="+mj-lt"/>
              </a:rPr>
              <a:t>Metóda </a:t>
            </a:r>
            <a:r>
              <a:rPr lang="sk-SK" b="1" i="1">
                <a:ea typeface="+mj-lt"/>
                <a:cs typeface="+mj-lt"/>
              </a:rPr>
              <a:t>clone()</a:t>
            </a:r>
            <a:endParaRPr lang="sk-SK" b="1">
              <a:cs typeface="Calibri Light"/>
            </a:endParaRPr>
          </a:p>
        </p:txBody>
      </p:sp>
      <p:sp>
        <p:nvSpPr>
          <p:cNvPr id="9" name="Zástupný text 8">
            <a:extLst>
              <a:ext uri="{FF2B5EF4-FFF2-40B4-BE49-F238E27FC236}">
                <a16:creationId xmlns:a16="http://schemas.microsoft.com/office/drawing/2014/main" id="{1AF00674-06ED-0F75-65B9-7446E80439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b="0" err="1">
                <a:latin typeface="Consolas"/>
              </a:rPr>
              <a:t>abstract</a:t>
            </a:r>
            <a:r>
              <a:rPr lang="sk-SK" b="0">
                <a:latin typeface="Consolas"/>
              </a:rPr>
              <a:t> </a:t>
            </a:r>
            <a:r>
              <a:rPr lang="sk-SK" b="0" err="1">
                <a:latin typeface="Consolas"/>
              </a:rPr>
              <a:t>class</a:t>
            </a:r>
            <a:r>
              <a:rPr lang="sk-SK" b="0">
                <a:latin typeface="Consolas"/>
              </a:rPr>
              <a:t> </a:t>
            </a:r>
            <a:r>
              <a:rPr lang="sk-SK" err="1">
                <a:latin typeface="Consolas"/>
              </a:rPr>
              <a:t>Salad</a:t>
            </a:r>
            <a:endParaRPr lang="sk-SK" err="1"/>
          </a:p>
        </p:txBody>
      </p:sp>
      <p:pic>
        <p:nvPicPr>
          <p:cNvPr id="7" name="Obrázok 7" descr="Obrázok, na ktorom je text&#10;&#10;Automaticky generovaný popis">
            <a:extLst>
              <a:ext uri="{FF2B5EF4-FFF2-40B4-BE49-F238E27FC236}">
                <a16:creationId xmlns:a16="http://schemas.microsoft.com/office/drawing/2014/main" id="{58BFD7CF-7125-C0B6-EAA9-E83FFE61ED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880151" y="4130897"/>
            <a:ext cx="3776373" cy="1278452"/>
          </a:xfrm>
        </p:spPr>
      </p:pic>
      <p:sp>
        <p:nvSpPr>
          <p:cNvPr id="10" name="Zástupný text 9">
            <a:extLst>
              <a:ext uri="{FF2B5EF4-FFF2-40B4-BE49-F238E27FC236}">
                <a16:creationId xmlns:a16="http://schemas.microsoft.com/office/drawing/2014/main" id="{D1A596FB-9B33-EC3A-5A4C-2ABC785BDA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k-SK" b="0" err="1">
                <a:latin typeface="Consolas"/>
              </a:rPr>
              <a:t>class</a:t>
            </a:r>
            <a:r>
              <a:rPr lang="sk-SK" b="0">
                <a:latin typeface="Consolas"/>
              </a:rPr>
              <a:t> </a:t>
            </a:r>
            <a:r>
              <a:rPr lang="sk-SK" b="0" err="1">
                <a:latin typeface="Consolas"/>
              </a:rPr>
              <a:t>MeatSalad</a:t>
            </a:r>
            <a:r>
              <a:rPr lang="sk-SK" b="0">
                <a:latin typeface="Consolas"/>
              </a:rPr>
              <a:t> </a:t>
            </a:r>
            <a:r>
              <a:rPr lang="sk-SK" b="0" err="1">
                <a:latin typeface="Consolas"/>
              </a:rPr>
              <a:t>extends</a:t>
            </a:r>
            <a:r>
              <a:rPr lang="sk-SK" b="0">
                <a:latin typeface="Consolas"/>
              </a:rPr>
              <a:t> </a:t>
            </a:r>
            <a:r>
              <a:rPr lang="sk-SK" err="1">
                <a:latin typeface="Consolas"/>
              </a:rPr>
              <a:t>Salad</a:t>
            </a:r>
            <a:endParaRPr lang="sk-SK" err="1"/>
          </a:p>
        </p:txBody>
      </p:sp>
      <p:pic>
        <p:nvPicPr>
          <p:cNvPr id="12" name="Obrázok 12" descr="Obrázok, na ktorom je text&#10;&#10;Automaticky generovaný popis">
            <a:extLst>
              <a:ext uri="{FF2B5EF4-FFF2-40B4-BE49-F238E27FC236}">
                <a16:creationId xmlns:a16="http://schemas.microsoft.com/office/drawing/2014/main" id="{E3A564E9-A82D-3D58-6448-2D23C1B82CC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747848" y="4126793"/>
            <a:ext cx="3332575" cy="1088329"/>
          </a:xfrm>
        </p:spPr>
      </p:pic>
      <p:pic>
        <p:nvPicPr>
          <p:cNvPr id="8" name="Obrázok 8">
            <a:extLst>
              <a:ext uri="{FF2B5EF4-FFF2-40B4-BE49-F238E27FC236}">
                <a16:creationId xmlns:a16="http://schemas.microsoft.com/office/drawing/2014/main" id="{E5CE6B30-85F6-6B39-EE38-CC7C58E75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215" y="3066006"/>
            <a:ext cx="2677568" cy="423275"/>
          </a:xfrm>
          <a:prstGeom prst="rect">
            <a:avLst/>
          </a:prstGeom>
        </p:spPr>
      </p:pic>
      <p:pic>
        <p:nvPicPr>
          <p:cNvPr id="13" name="Obrázok 13">
            <a:extLst>
              <a:ext uri="{FF2B5EF4-FFF2-40B4-BE49-F238E27FC236}">
                <a16:creationId xmlns:a16="http://schemas.microsoft.com/office/drawing/2014/main" id="{C0168BB6-17DB-FE8A-9F97-BF3FDDBD9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2335" y="3068746"/>
            <a:ext cx="3602015" cy="46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6736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B36F400F-DF28-43BC-8D8E-4929793B39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E55CBD5E-F93C-CBFE-06DA-3047F1AB1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8377"/>
            <a:ext cx="10515600" cy="1325563"/>
          </a:xfrm>
        </p:spPr>
        <p:txBody>
          <a:bodyPr>
            <a:normAutofit/>
          </a:bodyPr>
          <a:lstStyle/>
          <a:p>
            <a:r>
              <a:rPr lang="sk-SK">
                <a:cs typeface="Calibri Light"/>
              </a:rPr>
              <a:t>Porovnanie</a:t>
            </a:r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52187AB4-01E0-BC4E-4673-E9615466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177456"/>
            <a:ext cx="5097780" cy="379574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2400">
                <a:cs typeface="Calibri"/>
              </a:rPr>
              <a:t>Prototypy</a:t>
            </a:r>
          </a:p>
          <a:p>
            <a:endParaRPr lang="sk-SK" sz="2400">
              <a:cs typeface="Calibri"/>
            </a:endParaRPr>
          </a:p>
          <a:p>
            <a:endParaRPr lang="sk-SK" sz="2400">
              <a:cs typeface="Calibri"/>
            </a:endParaRPr>
          </a:p>
          <a:p>
            <a:r>
              <a:rPr lang="sk-SK" sz="2400">
                <a:cs typeface="Calibri"/>
              </a:rPr>
              <a:t>Vytváranie objektu mimo triedy</a:t>
            </a:r>
            <a:endParaRPr lang="sk-SK">
              <a:cs typeface="Calibri"/>
            </a:endParaRPr>
          </a:p>
          <a:p>
            <a:endParaRPr lang="sk-SK" sz="2400">
              <a:cs typeface="Calibri"/>
            </a:endParaRPr>
          </a:p>
          <a:p>
            <a:endParaRPr lang="sk-SK" sz="2400">
              <a:cs typeface="Calibri"/>
            </a:endParaRPr>
          </a:p>
          <a:p>
            <a:endParaRPr lang="sk-SK" sz="2400">
              <a:cs typeface="Calibri"/>
            </a:endParaRPr>
          </a:p>
          <a:p>
            <a:r>
              <a:rPr lang="sk-SK" sz="2400">
                <a:ea typeface="+mn-lt"/>
                <a:cs typeface="+mn-lt"/>
              </a:rPr>
              <a:t>Klonovanie</a:t>
            </a:r>
            <a:endParaRPr lang="sk-SK" sz="2400">
              <a:cs typeface="Calibri"/>
            </a:endParaRPr>
          </a:p>
        </p:txBody>
      </p:sp>
      <p:pic>
        <p:nvPicPr>
          <p:cNvPr id="5" name="Obrázok 5" descr="Obrázok, na ktorom je text, elektronika, zavrieť&#10;&#10;Automaticky generovaný popis">
            <a:extLst>
              <a:ext uri="{FF2B5EF4-FFF2-40B4-BE49-F238E27FC236}">
                <a16:creationId xmlns:a16="http://schemas.microsoft.com/office/drawing/2014/main" id="{08DB2C02-30D4-FF5F-A9E7-C3098CDCFB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1542" y="5017512"/>
            <a:ext cx="2738870" cy="953365"/>
          </a:xfrm>
          <a:prstGeom prst="rect">
            <a:avLst/>
          </a:prstGeom>
        </p:spPr>
      </p:pic>
      <p:pic>
        <p:nvPicPr>
          <p:cNvPr id="6" name="Obrázok 6" descr="Obrázok, na ktorom je text&#10;&#10;Automaticky generovaný popis">
            <a:extLst>
              <a:ext uri="{FF2B5EF4-FFF2-40B4-BE49-F238E27FC236}">
                <a16:creationId xmlns:a16="http://schemas.microsoft.com/office/drawing/2014/main" id="{6E862D4E-98C7-184D-F190-898D363B3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969" y="4048773"/>
            <a:ext cx="6405995" cy="1141704"/>
          </a:xfrm>
          <a:prstGeom prst="rect">
            <a:avLst/>
          </a:prstGeom>
        </p:spPr>
      </p:pic>
      <p:pic>
        <p:nvPicPr>
          <p:cNvPr id="7" name="Obrázok 7">
            <a:extLst>
              <a:ext uri="{FF2B5EF4-FFF2-40B4-BE49-F238E27FC236}">
                <a16:creationId xmlns:a16="http://schemas.microsoft.com/office/drawing/2014/main" id="{7367C29B-F589-6629-7107-9186AB19B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68" y="5776658"/>
            <a:ext cx="6302086" cy="396230"/>
          </a:xfrm>
          <a:prstGeom prst="rect">
            <a:avLst/>
          </a:prstGeom>
        </p:spPr>
      </p:pic>
      <p:pic>
        <p:nvPicPr>
          <p:cNvPr id="8" name="Obrázok 8" descr="Obrázok, na ktorom je text&#10;&#10;Automaticky generovaný popis">
            <a:extLst>
              <a:ext uri="{FF2B5EF4-FFF2-40B4-BE49-F238E27FC236}">
                <a16:creationId xmlns:a16="http://schemas.microsoft.com/office/drawing/2014/main" id="{B5A73D69-F509-C4CC-567C-EF65F2C4F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967" y="2597691"/>
            <a:ext cx="5929746" cy="83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587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69A693C-9C12-F830-8450-DE2C17B3A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27124"/>
          </a:xfrm>
        </p:spPr>
        <p:txBody>
          <a:bodyPr anchor="t">
            <a:normAutofit/>
          </a:bodyPr>
          <a:lstStyle/>
          <a:p>
            <a:r>
              <a:rPr lang="sk-SK" sz="3600" b="1">
                <a:solidFill>
                  <a:schemeClr val="bg1"/>
                </a:solidFill>
                <a:cs typeface="Calibri Light"/>
              </a:rPr>
              <a:t>Pokus</a:t>
            </a:r>
            <a:r>
              <a:rPr lang="sk-SK" sz="3600">
                <a:solidFill>
                  <a:schemeClr val="bg1"/>
                </a:solidFill>
                <a:cs typeface="Calibri Light"/>
              </a:rPr>
              <a:t> </a:t>
            </a:r>
            <a:endParaRPr lang="sk-SK" sz="3600">
              <a:solidFill>
                <a:schemeClr val="bg1"/>
              </a:solidFill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A1B02D3-873F-407D-F459-1C732D6308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198993" y="1412489"/>
            <a:ext cx="2926080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2000">
                <a:cs typeface="Calibri"/>
              </a:rPr>
              <a:t>Meranie času vytvorenia objektov pomocou prístupu mimo triedy a klonovania</a:t>
            </a:r>
          </a:p>
          <a:p>
            <a:r>
              <a:rPr lang="sk-SK" sz="2000">
                <a:cs typeface="Calibri"/>
              </a:rPr>
              <a:t>Vzorka = 100_000 objektov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D38CF276-7A1F-6D62-BF87-A57350DB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51604" y="1412489"/>
            <a:ext cx="2926080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2000">
                <a:cs typeface="Calibri"/>
              </a:rPr>
              <a:t>Výsledné časy</a:t>
            </a:r>
          </a:p>
          <a:p>
            <a:r>
              <a:rPr lang="sk-SK" sz="2000">
                <a:cs typeface="Calibri"/>
              </a:rPr>
              <a:t>Klonovanie = 0,1745s</a:t>
            </a:r>
          </a:p>
          <a:p>
            <a:r>
              <a:rPr lang="sk-SK" sz="2000">
                <a:cs typeface="Calibri"/>
              </a:rPr>
              <a:t>Mimo triedy = 0,2821s</a:t>
            </a:r>
          </a:p>
        </p:txBody>
      </p:sp>
    </p:spTree>
    <p:extLst>
      <p:ext uri="{BB962C8B-B14F-4D97-AF65-F5344CB8AC3E}">
        <p14:creationId xmlns:p14="http://schemas.microsoft.com/office/powerpoint/2010/main" val="293789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C608BEB-860E-4094-8511-78603564A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59050" cy="685800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385642CC-A078-B972-104B-E45E48BB3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488"/>
            <a:ext cx="2899189" cy="4363844"/>
          </a:xfrm>
        </p:spPr>
        <p:txBody>
          <a:bodyPr anchor="t">
            <a:normAutofit/>
          </a:bodyPr>
          <a:lstStyle/>
          <a:p>
            <a:pPr algn="ctr"/>
            <a:r>
              <a:rPr lang="sk-SK" sz="4000">
                <a:solidFill>
                  <a:srgbClr val="FFFFFF"/>
                </a:solidFill>
                <a:cs typeface="Calibri Light"/>
              </a:rPr>
              <a:t>Súhrn</a:t>
            </a:r>
          </a:p>
        </p:txBody>
      </p:sp>
      <p:sp>
        <p:nvSpPr>
          <p:cNvPr id="8" name="Zástupný objekt pre obsah 7">
            <a:extLst>
              <a:ext uri="{FF2B5EF4-FFF2-40B4-BE49-F238E27FC236}">
                <a16:creationId xmlns:a16="http://schemas.microsoft.com/office/drawing/2014/main" id="{8F6EE58E-2C41-E438-5EAE-09CB04C9B0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24280" y="1412489"/>
            <a:ext cx="3750871" cy="43638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k-SK" b="1">
                <a:cs typeface="Calibri" panose="020F0502020204030204"/>
              </a:rPr>
              <a:t>Výhody</a:t>
            </a:r>
          </a:p>
          <a:p>
            <a:r>
              <a:rPr lang="sk" sz="2000">
                <a:latin typeface="Consolas"/>
                <a:cs typeface="Calibri" panose="020F0502020204030204"/>
              </a:rPr>
              <a:t>Objekty môžeme klonovať bez spojenia s ich konkrétnymi triedami.</a:t>
            </a:r>
          </a:p>
          <a:p>
            <a:endParaRPr lang="sk" sz="2000">
              <a:latin typeface="Consolas"/>
              <a:cs typeface="Calibri" panose="020F0502020204030204"/>
            </a:endParaRPr>
          </a:p>
          <a:p>
            <a:r>
              <a:rPr lang="sk" sz="2000">
                <a:latin typeface="Consolas"/>
                <a:ea typeface="+mn-lt"/>
                <a:cs typeface="+mn-lt"/>
              </a:rPr>
              <a:t>Môžete sa zbaviť opakovaného inicializačného kódu v prospech klonovania vopred vytvorených prototypov.</a:t>
            </a:r>
            <a:endParaRPr lang="sk" sz="2000">
              <a:latin typeface="Consolas"/>
              <a:cs typeface="Calibri" panose="020F0502020204030204"/>
            </a:endParaRPr>
          </a:p>
          <a:p>
            <a:endParaRPr lang="sk" sz="2000">
              <a:latin typeface="Consolas"/>
              <a:cs typeface="Calibri" panose="020F0502020204030204"/>
            </a:endParaRPr>
          </a:p>
          <a:p>
            <a:endParaRPr lang="sk" sz="2000">
              <a:latin typeface="Consolas"/>
              <a:cs typeface="Calibri" panose="020F0502020204030204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F16A8D4-FE87-4604-88B2-394B5D1EB4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29871" y="1412488"/>
            <a:ext cx="0" cy="365760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ástupný objekt pre obsah 7">
            <a:extLst>
              <a:ext uri="{FF2B5EF4-FFF2-40B4-BE49-F238E27FC236}">
                <a16:creationId xmlns:a16="http://schemas.microsoft.com/office/drawing/2014/main" id="{49DE7A72-624C-B052-BC16-21A793CF0BC6}"/>
              </a:ext>
            </a:extLst>
          </p:cNvPr>
          <p:cNvSpPr txBox="1">
            <a:spLocks/>
          </p:cNvSpPr>
          <p:nvPr/>
        </p:nvSpPr>
        <p:spPr>
          <a:xfrm>
            <a:off x="8447639" y="1408314"/>
            <a:ext cx="3646488" cy="43638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sk-SK" b="1">
                <a:cs typeface="Calibri" panose="020F0502020204030204"/>
              </a:rPr>
              <a:t>Nevýhody</a:t>
            </a:r>
          </a:p>
          <a:p>
            <a:r>
              <a:rPr lang="sk" sz="2000">
                <a:latin typeface="Consolas"/>
                <a:cs typeface="Calibri" panose="020F0502020204030204"/>
              </a:rPr>
              <a:t>Klonovanie zložitých objektov, ktoré majú kruhové referencie, môže byť veľmi zložité.</a:t>
            </a:r>
            <a:endParaRPr lang="sk-SK" sz="20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8356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28633-99D2-3241-8CA1-BFE774B74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ea typeface="+mj-lt"/>
                <a:cs typeface="+mj-lt"/>
              </a:rPr>
              <a:t>Factory Pattern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B49D580-2363-5807-D707-3B36C4695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6696" y="2544470"/>
            <a:ext cx="5505450" cy="2933700"/>
          </a:xfr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18D84AE-BDF1-52EB-DD01-6BF7506CD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558" y="2755411"/>
            <a:ext cx="5169567" cy="25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992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D8F7B5D-B5A6-EE8B-3DB7-C3DF220A9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>
                <a:cs typeface="Calibri Light"/>
              </a:rPr>
              <a:t>Otázka na skúšku</a:t>
            </a:r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A642188A-5453-3B91-5D42-2DCCE4AB65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sk-SK">
                <a:cs typeface="Calibri" panose="020F0502020204030204"/>
              </a:rPr>
              <a:t>Čo </a:t>
            </a:r>
            <a:r>
              <a:rPr lang="sk-SK" b="1">
                <a:cs typeface="Calibri" panose="020F0502020204030204"/>
              </a:rPr>
              <a:t>nepatrí</a:t>
            </a:r>
            <a:r>
              <a:rPr lang="sk-SK">
                <a:cs typeface="Calibri" panose="020F0502020204030204"/>
              </a:rPr>
              <a:t> do </a:t>
            </a:r>
            <a:r>
              <a:rPr lang="sk-SK" err="1">
                <a:cs typeface="Calibri" panose="020F0502020204030204"/>
              </a:rPr>
              <a:t>Factory</a:t>
            </a:r>
            <a:r>
              <a:rPr lang="sk-SK">
                <a:cs typeface="Calibri" panose="020F0502020204030204"/>
              </a:rPr>
              <a:t> návrhového vzoru ?</a:t>
            </a:r>
          </a:p>
          <a:p>
            <a:pPr>
              <a:buFont typeface="Wingdings" panose="020B0604020202020204" pitchFamily="34" charset="0"/>
              <a:buChar char="q"/>
            </a:pPr>
            <a:r>
              <a:rPr lang="sk-SK" err="1">
                <a:cs typeface="Calibri" panose="020F0502020204030204"/>
              </a:rPr>
              <a:t>Creator</a:t>
            </a:r>
            <a:endParaRPr lang="sk-SK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q"/>
            </a:pPr>
            <a:r>
              <a:rPr lang="sk-SK" err="1">
                <a:cs typeface="Calibri" panose="020F0502020204030204"/>
              </a:rPr>
              <a:t>Product</a:t>
            </a:r>
            <a:endParaRPr lang="sk-SK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ü"/>
            </a:pPr>
            <a:r>
              <a:rPr lang="sk-SK" err="1">
                <a:cs typeface="Calibri" panose="020F0502020204030204"/>
              </a:rPr>
              <a:t>Client</a:t>
            </a:r>
            <a:endParaRPr lang="sk-SK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q"/>
            </a:pPr>
            <a:r>
              <a:rPr lang="sk-SK" err="1">
                <a:cs typeface="Calibri" panose="020F0502020204030204"/>
              </a:rPr>
              <a:t>Concrete</a:t>
            </a:r>
            <a:r>
              <a:rPr lang="sk-SK">
                <a:cs typeface="Calibri" panose="020F0502020204030204"/>
              </a:rPr>
              <a:t> </a:t>
            </a:r>
            <a:r>
              <a:rPr lang="sk-SK" err="1">
                <a:cs typeface="Calibri" panose="020F0502020204030204"/>
              </a:rPr>
              <a:t>Product</a:t>
            </a:r>
            <a:endParaRPr lang="sk-SK">
              <a:cs typeface="Calibri" panose="020F0502020204030204"/>
            </a:endParaRPr>
          </a:p>
          <a:p>
            <a:pPr>
              <a:buFont typeface="Wingdings" panose="020B0604020202020204" pitchFamily="34" charset="0"/>
              <a:buChar char="q"/>
            </a:pPr>
            <a:r>
              <a:rPr lang="sk-SK" err="1">
                <a:cs typeface="Calibri" panose="020F0502020204030204"/>
              </a:rPr>
              <a:t>Concrete</a:t>
            </a:r>
            <a:r>
              <a:rPr lang="sk-SK">
                <a:cs typeface="Calibri" panose="020F0502020204030204"/>
              </a:rPr>
              <a:t> </a:t>
            </a:r>
            <a:r>
              <a:rPr lang="sk-SK" err="1">
                <a:cs typeface="Calibri" panose="020F0502020204030204"/>
              </a:rPr>
              <a:t>Creator</a:t>
            </a:r>
            <a:endParaRPr lang="sk-SK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9564239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60B179-3E2B-F2B3-23EE-9006543499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3482"/>
            <a:ext cx="10515600" cy="1044349"/>
          </a:xfrm>
        </p:spPr>
        <p:txBody>
          <a:bodyPr/>
          <a:lstStyle/>
          <a:p>
            <a:r>
              <a:rPr lang="sk-SK">
                <a:solidFill>
                  <a:srgbClr val="375623"/>
                </a:solidFill>
                <a:cs typeface="Calibri Light"/>
              </a:rPr>
              <a:t>Zdroje: </a:t>
            </a:r>
            <a:endParaRPr lang="sk-SK">
              <a:solidFill>
                <a:srgbClr val="375623"/>
              </a:solidFill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797BAF88-F9C1-5627-70EB-B3E888D52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62554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k-SK" sz="2000" u="sng">
                <a:cs typeface="Calibri"/>
              </a:rPr>
              <a:t>Webové zdroje:</a:t>
            </a:r>
          </a:p>
          <a:p>
            <a:pPr lvl="1"/>
            <a:r>
              <a:rPr lang="sk-SK" sz="1400">
                <a:ea typeface="+mn-lt"/>
                <a:cs typeface="+mn-lt"/>
                <a:hlinkClick r:id="rId2"/>
              </a:rPr>
              <a:t>https://refactoring.guru/design-patterns/abstract-factory</a:t>
            </a:r>
            <a:endParaRPr lang="sk-SK" sz="1400">
              <a:ea typeface="+mn-lt"/>
              <a:cs typeface="+mn-lt"/>
            </a:endParaRPr>
          </a:p>
          <a:p>
            <a:pPr lvl="1"/>
            <a:r>
              <a:rPr lang="sk-SK" sz="1400">
                <a:ea typeface="+mn-lt"/>
                <a:cs typeface="+mn-lt"/>
                <a:hlinkClick r:id="rId3"/>
              </a:rPr>
              <a:t>https://www.digitalocean.com/community/tutorials/abstract-factory-design-pattern-in-java</a:t>
            </a:r>
            <a:endParaRPr lang="sk-SK" sz="1400">
              <a:ea typeface="+mn-lt"/>
              <a:cs typeface="+mn-lt"/>
            </a:endParaRPr>
          </a:p>
          <a:p>
            <a:pPr lvl="1"/>
            <a:r>
              <a:rPr lang="sk-SK" sz="1400">
                <a:ea typeface="+mn-lt"/>
                <a:cs typeface="+mn-lt"/>
                <a:hlinkClick r:id="rId4"/>
              </a:rPr>
              <a:t>https://www.baeldung.com/java-abstract-factory-pattern</a:t>
            </a:r>
            <a:endParaRPr lang="sk-SK" sz="1400">
              <a:ea typeface="+mn-lt"/>
              <a:cs typeface="+mn-lt"/>
            </a:endParaRPr>
          </a:p>
          <a:p>
            <a:pPr lvl="1"/>
            <a:r>
              <a:rPr lang="sk-SK" sz="1400">
                <a:ea typeface="+mn-lt"/>
                <a:cs typeface="+mn-lt"/>
                <a:hlinkClick r:id="rId5"/>
              </a:rPr>
              <a:t>https://en.wikipedia.org/wiki/Abstract_factory_pattern</a:t>
            </a:r>
            <a:endParaRPr lang="sk-SK" sz="1400">
              <a:ea typeface="+mn-lt"/>
              <a:cs typeface="+mn-lt"/>
            </a:endParaRPr>
          </a:p>
          <a:p>
            <a:pPr lvl="1"/>
            <a:r>
              <a:rPr lang="sk-SK" sz="1400" dirty="0">
                <a:ea typeface="+mn-lt"/>
                <a:cs typeface="+mn-lt"/>
                <a:hlinkClick r:id="rId6"/>
              </a:rPr>
              <a:t>https://refactoring.guru/design-patterns/builder</a:t>
            </a:r>
            <a:endParaRPr lang="sk-SK" sz="1400" dirty="0">
              <a:cs typeface="Calibri"/>
            </a:endParaRPr>
          </a:p>
          <a:p>
            <a:pPr lvl="1"/>
            <a:r>
              <a:rPr lang="sk-SK" sz="1400" dirty="0">
                <a:ea typeface="+mn-lt"/>
                <a:cs typeface="+mn-lt"/>
                <a:hlinkClick r:id="rId7"/>
              </a:rPr>
              <a:t>https://www.baeldung.com/java-pattern-prototype</a:t>
            </a:r>
            <a:endParaRPr lang="sk-SK" sz="1400" dirty="0">
              <a:cs typeface="Calibri"/>
            </a:endParaRPr>
          </a:p>
          <a:p>
            <a:pPr lvl="1"/>
            <a:r>
              <a:rPr lang="sk-SK" sz="1400" dirty="0">
                <a:ea typeface="+mn-lt"/>
                <a:cs typeface="+mn-lt"/>
                <a:hlinkClick r:id="rId8"/>
              </a:rPr>
              <a:t>https://refactoring.guru/design-patterns/prototype</a:t>
            </a:r>
            <a:endParaRPr lang="sk-SK" sz="1400" dirty="0">
              <a:cs typeface="Calibri"/>
            </a:endParaRPr>
          </a:p>
          <a:p>
            <a:pPr lvl="1"/>
            <a:r>
              <a:rPr lang="sk-SK" sz="1400" dirty="0">
                <a:ea typeface="+mn-lt"/>
                <a:cs typeface="+mn-lt"/>
                <a:hlinkClick r:id="rId9"/>
              </a:rPr>
              <a:t>https://www.javatpoint.com/shallow-copy-vs-deep-copy-in-java</a:t>
            </a:r>
            <a:endParaRPr lang="sk-SK" sz="1400" dirty="0">
              <a:cs typeface="Calibri"/>
            </a:endParaRPr>
          </a:p>
          <a:p>
            <a:pPr lvl="1"/>
            <a:r>
              <a:rPr lang="sk-SK" sz="1400" dirty="0">
                <a:ea typeface="+mn-lt"/>
                <a:cs typeface="+mn-lt"/>
                <a:hlinkClick r:id="rId10"/>
              </a:rPr>
              <a:t>https://refactoring.guru/design-patterns/factory-method</a:t>
            </a:r>
            <a:endParaRPr lang="sk-SK" sz="1400" dirty="0">
              <a:cs typeface="Calibri"/>
            </a:endParaRPr>
          </a:p>
          <a:p>
            <a:pPr lvl="1"/>
            <a:r>
              <a:rPr lang="sk-SK" sz="1400" dirty="0">
                <a:ea typeface="+mn-lt"/>
                <a:cs typeface="+mn-lt"/>
                <a:hlinkClick r:id="rId11"/>
              </a:rPr>
              <a:t>https://dzone.com/articles/prevent-breaking-a-singleton-class-pattern</a:t>
            </a:r>
            <a:endParaRPr lang="sk-SK" sz="1400" dirty="0">
              <a:cs typeface="Calibri"/>
            </a:endParaRPr>
          </a:p>
          <a:p>
            <a:pPr lvl="1"/>
            <a:endParaRPr lang="sk-SK" sz="1400" dirty="0">
              <a:cs typeface="Calibri"/>
            </a:endParaRPr>
          </a:p>
          <a:p>
            <a:pPr lvl="1"/>
            <a:endParaRPr lang="sk-SK" sz="1400" dirty="0">
              <a:cs typeface="Calibri"/>
            </a:endParaRPr>
          </a:p>
          <a:p>
            <a:endParaRPr lang="sk-SK" sz="2000" u="sng" dirty="0">
              <a:cs typeface="Calibri"/>
            </a:endParaRPr>
          </a:p>
          <a:p>
            <a:pPr marL="457200" lvl="1" indent="0">
              <a:buNone/>
            </a:pPr>
            <a:endParaRPr lang="sk-SK" sz="1600">
              <a:cs typeface="Calibri"/>
            </a:endParaRPr>
          </a:p>
          <a:p>
            <a:endParaRPr lang="sk-SK" sz="2000" u="sng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6290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CD918-978C-ADF4-6A75-4A1B31C7C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cs typeface="Calibri Light"/>
              </a:rPr>
              <a:t>Factory Pattern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C01A9B-156C-0745-FD4C-B11C3DB80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cs typeface="Calibri" panose="020F0502020204030204"/>
            </a:endParaRPr>
          </a:p>
          <a:p>
            <a:endParaRPr lang="en-US" i="1">
              <a:cs typeface="Calibri" panose="020F0502020204030204"/>
            </a:endParaRPr>
          </a:p>
          <a:p>
            <a:endParaRPr lang="en-US">
              <a:cs typeface="Calibri" panose="020F0502020204030204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74577272-B65C-E298-D095-14FC1B464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086" y="1830487"/>
            <a:ext cx="6493040" cy="408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00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E74C5-E212-A297-CDE0-A40FD82E0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ea typeface="+mj-lt"/>
                <a:cs typeface="+mj-lt"/>
              </a:rPr>
              <a:t>Factory Pattern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7FD7B7C-A30C-135D-479F-09C3B0351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765" y="2033630"/>
            <a:ext cx="7699207" cy="4155907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B9A2D9-36D3-E88C-53C9-C8329C47211D}"/>
              </a:ext>
            </a:extLst>
          </p:cNvPr>
          <p:cNvSpPr/>
          <p:nvPr/>
        </p:nvSpPr>
        <p:spPr>
          <a:xfrm>
            <a:off x="6220326" y="1959142"/>
            <a:ext cx="3007894" cy="982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E755EB-66D2-4197-7D4E-C517D2D80369}"/>
              </a:ext>
            </a:extLst>
          </p:cNvPr>
          <p:cNvSpPr/>
          <p:nvPr/>
        </p:nvSpPr>
        <p:spPr>
          <a:xfrm>
            <a:off x="6661484" y="5277852"/>
            <a:ext cx="3078078" cy="9825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201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9F9A3-D265-AFFA-5368-689B09D49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64E69"/>
                </a:solidFill>
                <a:ea typeface="+mj-lt"/>
                <a:cs typeface="+mj-lt"/>
              </a:rPr>
              <a:t>Factory Pattern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021439-21A4-51C6-87F2-665302E9F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4783"/>
            <a:ext cx="10515600" cy="494289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b="1">
                <a:cs typeface="Calibri"/>
              </a:rPr>
              <a:t>Creator</a:t>
            </a:r>
          </a:p>
          <a:p>
            <a:pPr lvl="1"/>
            <a:r>
              <a:rPr lang="sk">
                <a:latin typeface="Calibri"/>
                <a:cs typeface="Calibri"/>
              </a:rPr>
              <a:t>Deklaruje </a:t>
            </a:r>
            <a:r>
              <a:rPr lang="sk" err="1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Factory</a:t>
            </a:r>
            <a:r>
              <a:rPr lang="sk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sk">
                <a:latin typeface="Calibri"/>
                <a:cs typeface="Calibri"/>
              </a:rPr>
              <a:t>metódu, ktorá vracia nové objekty. </a:t>
            </a:r>
            <a:endParaRPr lang="en-US" b="1">
              <a:latin typeface="Calibri"/>
              <a:cs typeface="Calibri"/>
            </a:endParaRPr>
          </a:p>
          <a:p>
            <a:pPr lvl="1"/>
            <a:r>
              <a:rPr lang="sk">
                <a:latin typeface="Calibri"/>
                <a:cs typeface="Calibri"/>
              </a:rPr>
              <a:t>Je dôležité, aby sa návratový typ tejto metódy zhodoval s </a:t>
            </a:r>
            <a:r>
              <a:rPr lang="sk">
                <a:solidFill>
                  <a:schemeClr val="accent1">
                    <a:lumMod val="75000"/>
                  </a:schemeClr>
                </a:solidFill>
                <a:latin typeface="Calibri"/>
                <a:cs typeface="Calibri"/>
              </a:rPr>
              <a:t>interface</a:t>
            </a:r>
            <a:r>
              <a:rPr lang="sk">
                <a:latin typeface="Calibri"/>
                <a:cs typeface="Calibri"/>
              </a:rPr>
              <a:t>-</a:t>
            </a:r>
            <a:r>
              <a:rPr lang="sk" err="1">
                <a:latin typeface="Calibri"/>
                <a:cs typeface="Calibri"/>
              </a:rPr>
              <a:t>om</a:t>
            </a:r>
            <a:r>
              <a:rPr lang="sk">
                <a:latin typeface="Calibri"/>
                <a:cs typeface="Calibri"/>
              </a:rPr>
              <a:t> produktu.</a:t>
            </a:r>
          </a:p>
          <a:p>
            <a:r>
              <a:rPr lang="en-US" sz="2400" b="1">
                <a:cs typeface="Calibri"/>
              </a:rPr>
              <a:t>Product</a:t>
            </a:r>
          </a:p>
          <a:p>
            <a:pPr lvl="1"/>
            <a:r>
              <a:rPr lang="en-US" err="1">
                <a:ea typeface="+mn-lt"/>
                <a:cs typeface="+mn-lt"/>
              </a:rPr>
              <a:t>Produkt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deklaruje</a:t>
            </a:r>
            <a:r>
              <a:rPr lang="en-US">
                <a:ea typeface="+mn-lt"/>
                <a:cs typeface="+mn-lt"/>
              </a:rPr>
              <a:t> </a:t>
            </a:r>
            <a:r>
              <a:rPr lang="sk">
                <a:solidFill>
                  <a:schemeClr val="accent1">
                    <a:lumMod val="75000"/>
                  </a:schemeClr>
                </a:solidFill>
                <a:latin typeface="Calibri"/>
                <a:ea typeface="+mn-lt"/>
                <a:cs typeface="+mn-lt"/>
              </a:rPr>
              <a:t>interface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ktoré</a:t>
            </a:r>
            <a:r>
              <a:rPr lang="en-US">
                <a:ea typeface="+mn-lt"/>
                <a:cs typeface="+mn-lt"/>
              </a:rPr>
              <a:t> je </a:t>
            </a:r>
            <a:r>
              <a:rPr lang="en-US" err="1">
                <a:ea typeface="+mn-lt"/>
                <a:cs typeface="+mn-lt"/>
              </a:rPr>
              <a:t>spoločné</a:t>
            </a:r>
            <a:r>
              <a:rPr lang="en-US">
                <a:ea typeface="+mn-lt"/>
                <a:cs typeface="+mn-lt"/>
              </a:rPr>
              <a:t> pre </a:t>
            </a:r>
            <a:r>
              <a:rPr lang="en-US" err="1">
                <a:ea typeface="+mn-lt"/>
                <a:cs typeface="+mn-lt"/>
              </a:rPr>
              <a:t>všetky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objekty</a:t>
            </a:r>
            <a:r>
              <a:rPr lang="en-US">
                <a:ea typeface="+mn-lt"/>
                <a:cs typeface="+mn-lt"/>
              </a:rPr>
              <a:t>, </a:t>
            </a:r>
            <a:r>
              <a:rPr lang="sk">
                <a:latin typeface="Calibri"/>
                <a:ea typeface="+mn-lt"/>
                <a:cs typeface="+mn-lt"/>
              </a:rPr>
              <a:t>ktoré môže vytvoriť </a:t>
            </a:r>
            <a:r>
              <a:rPr lang="en-US" b="1">
                <a:ea typeface="+mn-lt"/>
                <a:cs typeface="+mn-lt"/>
              </a:rPr>
              <a:t>Creator</a:t>
            </a:r>
            <a:r>
              <a:rPr lang="en-US" b="1">
                <a:latin typeface="Calibri"/>
                <a:ea typeface="+mn-lt"/>
                <a:cs typeface="+mn-lt"/>
              </a:rPr>
              <a:t> </a:t>
            </a:r>
            <a:r>
              <a:rPr lang="sk">
                <a:latin typeface="Calibri"/>
                <a:ea typeface="+mn-lt"/>
                <a:cs typeface="+mn-lt"/>
              </a:rPr>
              <a:t>a jeho podtriedy.</a:t>
            </a:r>
            <a:endParaRPr lang="en-US" b="1">
              <a:latin typeface="Calibri"/>
              <a:ea typeface="+mn-lt"/>
              <a:cs typeface="+mn-lt"/>
            </a:endParaRPr>
          </a:p>
          <a:p>
            <a:r>
              <a:rPr lang="en-US" sz="2400" b="1">
                <a:ea typeface="+mn-lt"/>
                <a:cs typeface="+mn-lt"/>
              </a:rPr>
              <a:t>Concrete Creator</a:t>
            </a:r>
          </a:p>
          <a:p>
            <a:pPr lvl="1"/>
            <a:r>
              <a:rPr lang="en-US" err="1">
                <a:ea typeface="+mn-lt"/>
                <a:cs typeface="+mn-lt"/>
              </a:rPr>
              <a:t>Prepíše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základnú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>
                <a:solidFill>
                  <a:schemeClr val="accent1">
                    <a:lumMod val="75000"/>
                  </a:schemeClr>
                </a:solidFill>
                <a:latin typeface="Calibri"/>
                <a:ea typeface="+mn-lt"/>
                <a:cs typeface="Calibri Light"/>
              </a:rPr>
              <a:t>Factory </a:t>
            </a:r>
            <a:r>
              <a:rPr lang="en-US" err="1">
                <a:ea typeface="+mn-lt"/>
                <a:cs typeface="+mn-lt"/>
              </a:rPr>
              <a:t>metódu</a:t>
            </a:r>
            <a:r>
              <a:rPr lang="en-US">
                <a:ea typeface="+mn-lt"/>
                <a:cs typeface="+mn-lt"/>
              </a:rPr>
              <a:t>, aby </a:t>
            </a:r>
            <a:r>
              <a:rPr lang="en-US" err="1">
                <a:ea typeface="+mn-lt"/>
                <a:cs typeface="+mn-lt"/>
              </a:rPr>
              <a:t>vrátila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iný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typ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produktu</a:t>
            </a:r>
            <a:r>
              <a:rPr lang="en-US">
                <a:ea typeface="+mn-lt"/>
                <a:cs typeface="+mn-lt"/>
              </a:rPr>
              <a:t>.</a:t>
            </a:r>
            <a:endParaRPr lang="en-US" b="1">
              <a:cs typeface="Calibri"/>
            </a:endParaRPr>
          </a:p>
          <a:p>
            <a:r>
              <a:rPr lang="en-US" sz="2400" b="1">
                <a:cs typeface="Calibri"/>
              </a:rPr>
              <a:t>Concrete Product</a:t>
            </a:r>
          </a:p>
          <a:p>
            <a:pPr lvl="1"/>
            <a:r>
              <a:rPr lang="en-US">
                <a:ea typeface="+mn-lt"/>
                <a:cs typeface="+mn-lt"/>
              </a:rPr>
              <a:t>Sú </a:t>
            </a:r>
            <a:r>
              <a:rPr lang="en-US" err="1">
                <a:ea typeface="+mn-lt"/>
                <a:cs typeface="+mn-lt"/>
              </a:rPr>
              <a:t>rôzne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implementácie</a:t>
            </a:r>
            <a:r>
              <a:rPr lang="en-US">
                <a:ea typeface="+mn-lt"/>
                <a:cs typeface="+mn-lt"/>
              </a:rPr>
              <a:t> </a:t>
            </a:r>
            <a:r>
              <a:rPr lang="sk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interface</a:t>
            </a:r>
            <a:r>
              <a:rPr lang="sk">
                <a:ea typeface="+mn-lt"/>
                <a:cs typeface="+mn-lt"/>
              </a:rPr>
              <a:t>-u</a:t>
            </a:r>
            <a:r>
              <a:rPr lang="sk">
                <a:solidFill>
                  <a:schemeClr val="accent1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ea typeface="+mn-lt"/>
                <a:cs typeface="+mn-lt"/>
              </a:rPr>
              <a:t>produktu</a:t>
            </a:r>
            <a:r>
              <a:rPr lang="en-US">
                <a:ea typeface="+mn-lt"/>
                <a:cs typeface="+mn-lt"/>
              </a:rPr>
              <a:t>.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87934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Širokouhlá</PresentationFormat>
  <Slides>61</Slides>
  <Notes>0</Notes>
  <HiddenSlides>1</HiddenSlides>
  <ScaleCrop>false</ScaleCrop>
  <HeadingPairs>
    <vt:vector size="4" baseType="variant">
      <vt:variant>
        <vt:lpstr>Motív</vt:lpstr>
      </vt:variant>
      <vt:variant>
        <vt:i4>1</vt:i4>
      </vt:variant>
      <vt:variant>
        <vt:lpstr>Nadpisy snímok</vt:lpstr>
      </vt:variant>
      <vt:variant>
        <vt:i4>61</vt:i4>
      </vt:variant>
    </vt:vector>
  </HeadingPairs>
  <TitlesOfParts>
    <vt:vector size="62" baseType="lpstr">
      <vt:lpstr>Office Theme</vt:lpstr>
      <vt:lpstr>Návrhové vzory</vt:lpstr>
      <vt:lpstr>Návrhové vzory</vt:lpstr>
      <vt:lpstr>Factory</vt:lpstr>
      <vt:lpstr>Prezentácia programu PowerPoint</vt:lpstr>
      <vt:lpstr>Prezentácia programu PowerPoint</vt:lpstr>
      <vt:lpstr>Factory Pattern</vt:lpstr>
      <vt:lpstr>Factory Pattern</vt:lpstr>
      <vt:lpstr>Factory Pattern</vt:lpstr>
      <vt:lpstr>Factory Pattern</vt:lpstr>
      <vt:lpstr>Kebab  implementácia</vt:lpstr>
      <vt:lpstr>Product</vt:lpstr>
      <vt:lpstr>Concrete Product</vt:lpstr>
      <vt:lpstr>Creator</vt:lpstr>
      <vt:lpstr>Concrete Creator</vt:lpstr>
      <vt:lpstr>Prezentácia programu PowerPoint</vt:lpstr>
      <vt:lpstr>Factory Pattern</vt:lpstr>
      <vt:lpstr>Abstract Factory</vt:lpstr>
      <vt:lpstr>Problém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Výhody</vt:lpstr>
      <vt:lpstr>Builder Pattern</vt:lpstr>
      <vt:lpstr>Builder Pattern</vt:lpstr>
      <vt:lpstr>Builder Pattern</vt:lpstr>
      <vt:lpstr>Builder Pattern - Director</vt:lpstr>
      <vt:lpstr>Builder Pattern</vt:lpstr>
      <vt:lpstr>Builder Pattern - Director</vt:lpstr>
      <vt:lpstr>Problém  - vytvorenie databázového spojenia</vt:lpstr>
      <vt:lpstr>Prezentácia programu PowerPoint</vt:lpstr>
      <vt:lpstr>Prezentácia programu PowerPoint</vt:lpstr>
      <vt:lpstr>Prezentácia programu PowerPoint</vt:lpstr>
      <vt:lpstr>Singleton </vt:lpstr>
      <vt:lpstr>Funkcia</vt:lpstr>
      <vt:lpstr>Štruktúra</vt:lpstr>
      <vt:lpstr>Implementácia</vt:lpstr>
      <vt:lpstr>Ochrana Snigletonu</vt:lpstr>
      <vt:lpstr>Využitie</vt:lpstr>
      <vt:lpstr>Classic Lazy</vt:lpstr>
      <vt:lpstr>Multi Thread Lazy</vt:lpstr>
      <vt:lpstr>Bill Pough Singleton</vt:lpstr>
      <vt:lpstr>Reflection</vt:lpstr>
      <vt:lpstr>Serialization</vt:lpstr>
      <vt:lpstr>Cloning</vt:lpstr>
      <vt:lpstr>Moja implementácia</vt:lpstr>
      <vt:lpstr>Prezentácia programu PowerPoint</vt:lpstr>
      <vt:lpstr>Prezentácia programu PowerPoint</vt:lpstr>
      <vt:lpstr>Prezentácia programu PowerPoint</vt:lpstr>
      <vt:lpstr>Prototype pattern</vt:lpstr>
      <vt:lpstr>Problém</vt:lpstr>
      <vt:lpstr>Riešenie  =  Klonovanie</vt:lpstr>
      <vt:lpstr> Systém  Šaláty: Mäsový Syrový Zeleninový</vt:lpstr>
      <vt:lpstr>UML</vt:lpstr>
      <vt:lpstr>          Implementácia =&gt; Metóda clone()</vt:lpstr>
      <vt:lpstr>Porovnanie</vt:lpstr>
      <vt:lpstr>Pokus </vt:lpstr>
      <vt:lpstr>Súhrn</vt:lpstr>
      <vt:lpstr>Otázka na skúšku</vt:lpstr>
      <vt:lpstr>Zdroje: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16</cp:revision>
  <dcterms:created xsi:type="dcterms:W3CDTF">2022-09-23T18:51:48Z</dcterms:created>
  <dcterms:modified xsi:type="dcterms:W3CDTF">2022-09-29T07:02:07Z</dcterms:modified>
</cp:coreProperties>
</file>